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63"/>
  </p:notesMasterIdLst>
  <p:sldIdLst>
    <p:sldId id="256" r:id="rId2"/>
    <p:sldId id="313" r:id="rId3"/>
    <p:sldId id="272" r:id="rId4"/>
    <p:sldId id="269" r:id="rId5"/>
    <p:sldId id="257" r:id="rId6"/>
    <p:sldId id="315" r:id="rId7"/>
    <p:sldId id="317" r:id="rId8"/>
    <p:sldId id="258" r:id="rId9"/>
    <p:sldId id="298" r:id="rId10"/>
    <p:sldId id="299" r:id="rId11"/>
    <p:sldId id="262" r:id="rId12"/>
    <p:sldId id="300" r:id="rId13"/>
    <p:sldId id="259" r:id="rId14"/>
    <p:sldId id="260" r:id="rId15"/>
    <p:sldId id="308" r:id="rId16"/>
    <p:sldId id="309" r:id="rId17"/>
    <p:sldId id="310" r:id="rId18"/>
    <p:sldId id="261" r:id="rId19"/>
    <p:sldId id="292" r:id="rId20"/>
    <p:sldId id="275" r:id="rId21"/>
    <p:sldId id="263" r:id="rId22"/>
    <p:sldId id="314" r:id="rId23"/>
    <p:sldId id="276" r:id="rId24"/>
    <p:sldId id="311" r:id="rId25"/>
    <p:sldId id="281" r:id="rId26"/>
    <p:sldId id="277" r:id="rId27"/>
    <p:sldId id="278" r:id="rId28"/>
    <p:sldId id="279" r:id="rId29"/>
    <p:sldId id="297" r:id="rId30"/>
    <p:sldId id="280" r:id="rId31"/>
    <p:sldId id="282" r:id="rId32"/>
    <p:sldId id="283" r:id="rId33"/>
    <p:sldId id="284" r:id="rId34"/>
    <p:sldId id="293" r:id="rId35"/>
    <p:sldId id="285" r:id="rId36"/>
    <p:sldId id="286" r:id="rId37"/>
    <p:sldId id="287" r:id="rId38"/>
    <p:sldId id="288" r:id="rId39"/>
    <p:sldId id="289" r:id="rId40"/>
    <p:sldId id="290" r:id="rId41"/>
    <p:sldId id="291" r:id="rId42"/>
    <p:sldId id="301" r:id="rId43"/>
    <p:sldId id="302" r:id="rId44"/>
    <p:sldId id="312" r:id="rId45"/>
    <p:sldId id="303" r:id="rId46"/>
    <p:sldId id="306" r:id="rId47"/>
    <p:sldId id="305" r:id="rId48"/>
    <p:sldId id="316" r:id="rId49"/>
    <p:sldId id="264" r:id="rId50"/>
    <p:sldId id="265" r:id="rId51"/>
    <p:sldId id="295" r:id="rId52"/>
    <p:sldId id="307" r:id="rId53"/>
    <p:sldId id="318" r:id="rId54"/>
    <p:sldId id="319" r:id="rId55"/>
    <p:sldId id="320" r:id="rId56"/>
    <p:sldId id="267" r:id="rId57"/>
    <p:sldId id="268" r:id="rId58"/>
    <p:sldId id="304" r:id="rId59"/>
    <p:sldId id="274" r:id="rId60"/>
    <p:sldId id="296" r:id="rId61"/>
    <p:sldId id="273" r:id="rId6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241" autoAdjust="0"/>
    <p:restoredTop sz="94660"/>
  </p:normalViewPr>
  <p:slideViewPr>
    <p:cSldViewPr snapToGrid="0">
      <p:cViewPr varScale="1">
        <p:scale>
          <a:sx n="78" d="100"/>
          <a:sy n="78" d="100"/>
        </p:scale>
        <p:origin x="606" y="2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6434"/>
          </a:xfrm>
          <a:prstGeom prst="rect">
            <a:avLst/>
          </a:prstGeom>
        </p:spPr>
        <p:txBody>
          <a:bodyPr vert="horz" lIns="93162" tIns="46581" rIns="93162" bIns="46581" rtlCol="0"/>
          <a:lstStyle>
            <a:lvl1pPr algn="l">
              <a:defRPr sz="1200"/>
            </a:lvl1pPr>
          </a:lstStyle>
          <a:p>
            <a:endParaRPr lang="en-US"/>
          </a:p>
        </p:txBody>
      </p:sp>
      <p:sp>
        <p:nvSpPr>
          <p:cNvPr id="3" name="Date Placeholder 2"/>
          <p:cNvSpPr>
            <a:spLocks noGrp="1"/>
          </p:cNvSpPr>
          <p:nvPr>
            <p:ph type="dt" idx="1"/>
          </p:nvPr>
        </p:nvSpPr>
        <p:spPr>
          <a:xfrm>
            <a:off x="3970939" y="0"/>
            <a:ext cx="3037840" cy="466434"/>
          </a:xfrm>
          <a:prstGeom prst="rect">
            <a:avLst/>
          </a:prstGeom>
        </p:spPr>
        <p:txBody>
          <a:bodyPr vert="horz" lIns="93162" tIns="46581" rIns="93162" bIns="46581" rtlCol="0"/>
          <a:lstStyle>
            <a:lvl1pPr algn="r">
              <a:defRPr sz="1200"/>
            </a:lvl1pPr>
          </a:lstStyle>
          <a:p>
            <a:fld id="{43D4EBF4-93A7-4144-B1E1-7E637CDC6550}" type="datetimeFigureOut">
              <a:rPr lang="en-US" smtClean="0"/>
              <a:t>9/18/2018</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62" tIns="46581" rIns="93162" bIns="46581"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62" tIns="46581" rIns="93162" bIns="4658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7"/>
            <a:ext cx="3037840" cy="466433"/>
          </a:xfrm>
          <a:prstGeom prst="rect">
            <a:avLst/>
          </a:prstGeom>
        </p:spPr>
        <p:txBody>
          <a:bodyPr vert="horz" lIns="93162" tIns="46581" rIns="93162" bIns="46581"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7"/>
            <a:ext cx="3037840" cy="466433"/>
          </a:xfrm>
          <a:prstGeom prst="rect">
            <a:avLst/>
          </a:prstGeom>
        </p:spPr>
        <p:txBody>
          <a:bodyPr vert="horz" lIns="93162" tIns="46581" rIns="93162" bIns="46581" rtlCol="0" anchor="b"/>
          <a:lstStyle>
            <a:lvl1pPr algn="r">
              <a:defRPr sz="1200"/>
            </a:lvl1pPr>
          </a:lstStyle>
          <a:p>
            <a:fld id="{2C3F2CA1-6CD0-4698-A0E2-41D5A74933C3}" type="slidenum">
              <a:rPr lang="en-US" smtClean="0"/>
              <a:t>‹#›</a:t>
            </a:fld>
            <a:endParaRPr lang="en-US"/>
          </a:p>
        </p:txBody>
      </p:sp>
    </p:spTree>
    <p:extLst>
      <p:ext uri="{BB962C8B-B14F-4D97-AF65-F5344CB8AC3E}">
        <p14:creationId xmlns:p14="http://schemas.microsoft.com/office/powerpoint/2010/main" val="16642900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3F2CA1-6CD0-4698-A0E2-41D5A74933C3}" type="slidenum">
              <a:rPr lang="en-US" smtClean="0"/>
              <a:t>1</a:t>
            </a:fld>
            <a:endParaRPr lang="en-US"/>
          </a:p>
        </p:txBody>
      </p:sp>
    </p:spTree>
    <p:extLst>
      <p:ext uri="{BB962C8B-B14F-4D97-AF65-F5344CB8AC3E}">
        <p14:creationId xmlns:p14="http://schemas.microsoft.com/office/powerpoint/2010/main" val="41530074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3F2CA1-6CD0-4698-A0E2-41D5A74933C3}" type="slidenum">
              <a:rPr lang="en-US" smtClean="0"/>
              <a:t>13</a:t>
            </a:fld>
            <a:endParaRPr lang="en-US"/>
          </a:p>
        </p:txBody>
      </p:sp>
    </p:spTree>
    <p:extLst>
      <p:ext uri="{BB962C8B-B14F-4D97-AF65-F5344CB8AC3E}">
        <p14:creationId xmlns:p14="http://schemas.microsoft.com/office/powerpoint/2010/main" val="112675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3F2CA1-6CD0-4698-A0E2-41D5A74933C3}" type="slidenum">
              <a:rPr lang="en-US" smtClean="0"/>
              <a:t>14</a:t>
            </a:fld>
            <a:endParaRPr lang="en-US"/>
          </a:p>
        </p:txBody>
      </p:sp>
    </p:spTree>
    <p:extLst>
      <p:ext uri="{BB962C8B-B14F-4D97-AF65-F5344CB8AC3E}">
        <p14:creationId xmlns:p14="http://schemas.microsoft.com/office/powerpoint/2010/main" val="1004867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3F2CA1-6CD0-4698-A0E2-41D5A74933C3}" type="slidenum">
              <a:rPr lang="en-US" smtClean="0"/>
              <a:t>18</a:t>
            </a:fld>
            <a:endParaRPr lang="en-US"/>
          </a:p>
        </p:txBody>
      </p:sp>
    </p:spTree>
    <p:extLst>
      <p:ext uri="{BB962C8B-B14F-4D97-AF65-F5344CB8AC3E}">
        <p14:creationId xmlns:p14="http://schemas.microsoft.com/office/powerpoint/2010/main" val="16931455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3F2CA1-6CD0-4698-A0E2-41D5A74933C3}" type="slidenum">
              <a:rPr lang="en-US" smtClean="0"/>
              <a:t>19</a:t>
            </a:fld>
            <a:endParaRPr lang="en-US"/>
          </a:p>
        </p:txBody>
      </p:sp>
    </p:spTree>
    <p:extLst>
      <p:ext uri="{BB962C8B-B14F-4D97-AF65-F5344CB8AC3E}">
        <p14:creationId xmlns:p14="http://schemas.microsoft.com/office/powerpoint/2010/main" val="37667246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3F2CA1-6CD0-4698-A0E2-41D5A74933C3}" type="slidenum">
              <a:rPr lang="en-US" smtClean="0"/>
              <a:t>20</a:t>
            </a:fld>
            <a:endParaRPr lang="en-US"/>
          </a:p>
        </p:txBody>
      </p:sp>
    </p:spTree>
    <p:extLst>
      <p:ext uri="{BB962C8B-B14F-4D97-AF65-F5344CB8AC3E}">
        <p14:creationId xmlns:p14="http://schemas.microsoft.com/office/powerpoint/2010/main" val="36701458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3F2CA1-6CD0-4698-A0E2-41D5A74933C3}" type="slidenum">
              <a:rPr lang="en-US" smtClean="0"/>
              <a:t>21</a:t>
            </a:fld>
            <a:endParaRPr lang="en-US"/>
          </a:p>
        </p:txBody>
      </p:sp>
    </p:spTree>
    <p:extLst>
      <p:ext uri="{BB962C8B-B14F-4D97-AF65-F5344CB8AC3E}">
        <p14:creationId xmlns:p14="http://schemas.microsoft.com/office/powerpoint/2010/main" val="3393727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3F2CA1-6CD0-4698-A0E2-41D5A74933C3}" type="slidenum">
              <a:rPr lang="en-US" smtClean="0"/>
              <a:t>23</a:t>
            </a:fld>
            <a:endParaRPr lang="en-US"/>
          </a:p>
        </p:txBody>
      </p:sp>
    </p:spTree>
    <p:extLst>
      <p:ext uri="{BB962C8B-B14F-4D97-AF65-F5344CB8AC3E}">
        <p14:creationId xmlns:p14="http://schemas.microsoft.com/office/powerpoint/2010/main" val="42515369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3F2CA1-6CD0-4698-A0E2-41D5A74933C3}" type="slidenum">
              <a:rPr lang="en-US" smtClean="0"/>
              <a:t>25</a:t>
            </a:fld>
            <a:endParaRPr lang="en-US"/>
          </a:p>
        </p:txBody>
      </p:sp>
    </p:spTree>
    <p:extLst>
      <p:ext uri="{BB962C8B-B14F-4D97-AF65-F5344CB8AC3E}">
        <p14:creationId xmlns:p14="http://schemas.microsoft.com/office/powerpoint/2010/main" val="25302028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3F2CA1-6CD0-4698-A0E2-41D5A74933C3}" type="slidenum">
              <a:rPr lang="en-US" smtClean="0"/>
              <a:t>26</a:t>
            </a:fld>
            <a:endParaRPr lang="en-US"/>
          </a:p>
        </p:txBody>
      </p:sp>
    </p:spTree>
    <p:extLst>
      <p:ext uri="{BB962C8B-B14F-4D97-AF65-F5344CB8AC3E}">
        <p14:creationId xmlns:p14="http://schemas.microsoft.com/office/powerpoint/2010/main" val="17223151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3F2CA1-6CD0-4698-A0E2-41D5A74933C3}" type="slidenum">
              <a:rPr lang="en-US" smtClean="0"/>
              <a:t>27</a:t>
            </a:fld>
            <a:endParaRPr lang="en-US"/>
          </a:p>
        </p:txBody>
      </p:sp>
    </p:spTree>
    <p:extLst>
      <p:ext uri="{BB962C8B-B14F-4D97-AF65-F5344CB8AC3E}">
        <p14:creationId xmlns:p14="http://schemas.microsoft.com/office/powerpoint/2010/main" val="832464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3F2CA1-6CD0-4698-A0E2-41D5A74933C3}" type="slidenum">
              <a:rPr lang="en-US" smtClean="0"/>
              <a:t>3</a:t>
            </a:fld>
            <a:endParaRPr lang="en-US"/>
          </a:p>
        </p:txBody>
      </p:sp>
    </p:spTree>
    <p:extLst>
      <p:ext uri="{BB962C8B-B14F-4D97-AF65-F5344CB8AC3E}">
        <p14:creationId xmlns:p14="http://schemas.microsoft.com/office/powerpoint/2010/main" val="4598719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3F2CA1-6CD0-4698-A0E2-41D5A74933C3}" type="slidenum">
              <a:rPr lang="en-US" smtClean="0"/>
              <a:t>28</a:t>
            </a:fld>
            <a:endParaRPr lang="en-US"/>
          </a:p>
        </p:txBody>
      </p:sp>
    </p:spTree>
    <p:extLst>
      <p:ext uri="{BB962C8B-B14F-4D97-AF65-F5344CB8AC3E}">
        <p14:creationId xmlns:p14="http://schemas.microsoft.com/office/powerpoint/2010/main" val="39523674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3F2CA1-6CD0-4698-A0E2-41D5A74933C3}" type="slidenum">
              <a:rPr lang="en-US" smtClean="0"/>
              <a:t>29</a:t>
            </a:fld>
            <a:endParaRPr lang="en-US"/>
          </a:p>
        </p:txBody>
      </p:sp>
    </p:spTree>
    <p:extLst>
      <p:ext uri="{BB962C8B-B14F-4D97-AF65-F5344CB8AC3E}">
        <p14:creationId xmlns:p14="http://schemas.microsoft.com/office/powerpoint/2010/main" val="16286793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3F2CA1-6CD0-4698-A0E2-41D5A74933C3}" type="slidenum">
              <a:rPr lang="en-US" smtClean="0"/>
              <a:t>30</a:t>
            </a:fld>
            <a:endParaRPr lang="en-US"/>
          </a:p>
        </p:txBody>
      </p:sp>
    </p:spTree>
    <p:extLst>
      <p:ext uri="{BB962C8B-B14F-4D97-AF65-F5344CB8AC3E}">
        <p14:creationId xmlns:p14="http://schemas.microsoft.com/office/powerpoint/2010/main" val="37888680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3F2CA1-6CD0-4698-A0E2-41D5A74933C3}" type="slidenum">
              <a:rPr lang="en-US" smtClean="0"/>
              <a:t>31</a:t>
            </a:fld>
            <a:endParaRPr lang="en-US"/>
          </a:p>
        </p:txBody>
      </p:sp>
    </p:spTree>
    <p:extLst>
      <p:ext uri="{BB962C8B-B14F-4D97-AF65-F5344CB8AC3E}">
        <p14:creationId xmlns:p14="http://schemas.microsoft.com/office/powerpoint/2010/main" val="33178478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3F2CA1-6CD0-4698-A0E2-41D5A74933C3}" type="slidenum">
              <a:rPr lang="en-US" smtClean="0"/>
              <a:t>32</a:t>
            </a:fld>
            <a:endParaRPr lang="en-US"/>
          </a:p>
        </p:txBody>
      </p:sp>
    </p:spTree>
    <p:extLst>
      <p:ext uri="{BB962C8B-B14F-4D97-AF65-F5344CB8AC3E}">
        <p14:creationId xmlns:p14="http://schemas.microsoft.com/office/powerpoint/2010/main" val="21872352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3F2CA1-6CD0-4698-A0E2-41D5A74933C3}" type="slidenum">
              <a:rPr lang="en-US" smtClean="0"/>
              <a:t>33</a:t>
            </a:fld>
            <a:endParaRPr lang="en-US"/>
          </a:p>
        </p:txBody>
      </p:sp>
    </p:spTree>
    <p:extLst>
      <p:ext uri="{BB962C8B-B14F-4D97-AF65-F5344CB8AC3E}">
        <p14:creationId xmlns:p14="http://schemas.microsoft.com/office/powerpoint/2010/main" val="33404092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3F2CA1-6CD0-4698-A0E2-41D5A74933C3}" type="slidenum">
              <a:rPr lang="en-US" smtClean="0"/>
              <a:t>34</a:t>
            </a:fld>
            <a:endParaRPr lang="en-US"/>
          </a:p>
        </p:txBody>
      </p:sp>
    </p:spTree>
    <p:extLst>
      <p:ext uri="{BB962C8B-B14F-4D97-AF65-F5344CB8AC3E}">
        <p14:creationId xmlns:p14="http://schemas.microsoft.com/office/powerpoint/2010/main" val="22010590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3F2CA1-6CD0-4698-A0E2-41D5A74933C3}" type="slidenum">
              <a:rPr lang="en-US" smtClean="0"/>
              <a:t>35</a:t>
            </a:fld>
            <a:endParaRPr lang="en-US"/>
          </a:p>
        </p:txBody>
      </p:sp>
    </p:spTree>
    <p:extLst>
      <p:ext uri="{BB962C8B-B14F-4D97-AF65-F5344CB8AC3E}">
        <p14:creationId xmlns:p14="http://schemas.microsoft.com/office/powerpoint/2010/main" val="15795401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3F2CA1-6CD0-4698-A0E2-41D5A74933C3}" type="slidenum">
              <a:rPr lang="en-US" smtClean="0"/>
              <a:t>36</a:t>
            </a:fld>
            <a:endParaRPr lang="en-US"/>
          </a:p>
        </p:txBody>
      </p:sp>
    </p:spTree>
    <p:extLst>
      <p:ext uri="{BB962C8B-B14F-4D97-AF65-F5344CB8AC3E}">
        <p14:creationId xmlns:p14="http://schemas.microsoft.com/office/powerpoint/2010/main" val="28827517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3F2CA1-6CD0-4698-A0E2-41D5A74933C3}" type="slidenum">
              <a:rPr lang="en-US" smtClean="0"/>
              <a:t>37</a:t>
            </a:fld>
            <a:endParaRPr lang="en-US"/>
          </a:p>
        </p:txBody>
      </p:sp>
    </p:spTree>
    <p:extLst>
      <p:ext uri="{BB962C8B-B14F-4D97-AF65-F5344CB8AC3E}">
        <p14:creationId xmlns:p14="http://schemas.microsoft.com/office/powerpoint/2010/main" val="3356824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3F2CA1-6CD0-4698-A0E2-41D5A74933C3}" type="slidenum">
              <a:rPr lang="en-US" smtClean="0"/>
              <a:t>4</a:t>
            </a:fld>
            <a:endParaRPr lang="en-US"/>
          </a:p>
        </p:txBody>
      </p:sp>
    </p:spTree>
    <p:extLst>
      <p:ext uri="{BB962C8B-B14F-4D97-AF65-F5344CB8AC3E}">
        <p14:creationId xmlns:p14="http://schemas.microsoft.com/office/powerpoint/2010/main" val="16099153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3F2CA1-6CD0-4698-A0E2-41D5A74933C3}" type="slidenum">
              <a:rPr lang="en-US" smtClean="0"/>
              <a:t>38</a:t>
            </a:fld>
            <a:endParaRPr lang="en-US"/>
          </a:p>
        </p:txBody>
      </p:sp>
    </p:spTree>
    <p:extLst>
      <p:ext uri="{BB962C8B-B14F-4D97-AF65-F5344CB8AC3E}">
        <p14:creationId xmlns:p14="http://schemas.microsoft.com/office/powerpoint/2010/main" val="5957124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3F2CA1-6CD0-4698-A0E2-41D5A74933C3}" type="slidenum">
              <a:rPr lang="en-US" smtClean="0"/>
              <a:t>39</a:t>
            </a:fld>
            <a:endParaRPr lang="en-US"/>
          </a:p>
        </p:txBody>
      </p:sp>
    </p:spTree>
    <p:extLst>
      <p:ext uri="{BB962C8B-B14F-4D97-AF65-F5344CB8AC3E}">
        <p14:creationId xmlns:p14="http://schemas.microsoft.com/office/powerpoint/2010/main" val="23935457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3F2CA1-6CD0-4698-A0E2-41D5A74933C3}" type="slidenum">
              <a:rPr lang="en-US" smtClean="0"/>
              <a:t>40</a:t>
            </a:fld>
            <a:endParaRPr lang="en-US"/>
          </a:p>
        </p:txBody>
      </p:sp>
    </p:spTree>
    <p:extLst>
      <p:ext uri="{BB962C8B-B14F-4D97-AF65-F5344CB8AC3E}">
        <p14:creationId xmlns:p14="http://schemas.microsoft.com/office/powerpoint/2010/main" val="23544832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3F2CA1-6CD0-4698-A0E2-41D5A74933C3}" type="slidenum">
              <a:rPr lang="en-US" smtClean="0"/>
              <a:t>41</a:t>
            </a:fld>
            <a:endParaRPr lang="en-US"/>
          </a:p>
        </p:txBody>
      </p:sp>
    </p:spTree>
    <p:extLst>
      <p:ext uri="{BB962C8B-B14F-4D97-AF65-F5344CB8AC3E}">
        <p14:creationId xmlns:p14="http://schemas.microsoft.com/office/powerpoint/2010/main" val="13853552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3F2CA1-6CD0-4698-A0E2-41D5A74933C3}" type="slidenum">
              <a:rPr lang="en-US" smtClean="0"/>
              <a:t>42</a:t>
            </a:fld>
            <a:endParaRPr lang="en-US"/>
          </a:p>
        </p:txBody>
      </p:sp>
    </p:spTree>
    <p:extLst>
      <p:ext uri="{BB962C8B-B14F-4D97-AF65-F5344CB8AC3E}">
        <p14:creationId xmlns:p14="http://schemas.microsoft.com/office/powerpoint/2010/main" val="12833887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3F2CA1-6CD0-4698-A0E2-41D5A74933C3}" type="slidenum">
              <a:rPr lang="en-US" smtClean="0"/>
              <a:t>43</a:t>
            </a:fld>
            <a:endParaRPr lang="en-US"/>
          </a:p>
        </p:txBody>
      </p:sp>
    </p:spTree>
    <p:extLst>
      <p:ext uri="{BB962C8B-B14F-4D97-AF65-F5344CB8AC3E}">
        <p14:creationId xmlns:p14="http://schemas.microsoft.com/office/powerpoint/2010/main" val="3847945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3F2CA1-6CD0-4698-A0E2-41D5A74933C3}" type="slidenum">
              <a:rPr lang="en-US" smtClean="0"/>
              <a:t>45</a:t>
            </a:fld>
            <a:endParaRPr lang="en-US"/>
          </a:p>
        </p:txBody>
      </p:sp>
    </p:spTree>
    <p:extLst>
      <p:ext uri="{BB962C8B-B14F-4D97-AF65-F5344CB8AC3E}">
        <p14:creationId xmlns:p14="http://schemas.microsoft.com/office/powerpoint/2010/main" val="2688629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3F2CA1-6CD0-4698-A0E2-41D5A74933C3}" type="slidenum">
              <a:rPr lang="en-US" smtClean="0"/>
              <a:t>46</a:t>
            </a:fld>
            <a:endParaRPr lang="en-US"/>
          </a:p>
        </p:txBody>
      </p:sp>
    </p:spTree>
    <p:extLst>
      <p:ext uri="{BB962C8B-B14F-4D97-AF65-F5344CB8AC3E}">
        <p14:creationId xmlns:p14="http://schemas.microsoft.com/office/powerpoint/2010/main" val="14218787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3F2CA1-6CD0-4698-A0E2-41D5A74933C3}" type="slidenum">
              <a:rPr lang="en-US" smtClean="0"/>
              <a:t>47</a:t>
            </a:fld>
            <a:endParaRPr lang="en-US"/>
          </a:p>
        </p:txBody>
      </p:sp>
    </p:spTree>
    <p:extLst>
      <p:ext uri="{BB962C8B-B14F-4D97-AF65-F5344CB8AC3E}">
        <p14:creationId xmlns:p14="http://schemas.microsoft.com/office/powerpoint/2010/main" val="35475614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3F2CA1-6CD0-4698-A0E2-41D5A74933C3}" type="slidenum">
              <a:rPr lang="en-US" smtClean="0"/>
              <a:t>49</a:t>
            </a:fld>
            <a:endParaRPr lang="en-US"/>
          </a:p>
        </p:txBody>
      </p:sp>
    </p:spTree>
    <p:extLst>
      <p:ext uri="{BB962C8B-B14F-4D97-AF65-F5344CB8AC3E}">
        <p14:creationId xmlns:p14="http://schemas.microsoft.com/office/powerpoint/2010/main" val="1527508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3F2CA1-6CD0-4698-A0E2-41D5A74933C3}" type="slidenum">
              <a:rPr lang="en-US" smtClean="0"/>
              <a:t>5</a:t>
            </a:fld>
            <a:endParaRPr lang="en-US"/>
          </a:p>
        </p:txBody>
      </p:sp>
    </p:spTree>
    <p:extLst>
      <p:ext uri="{BB962C8B-B14F-4D97-AF65-F5344CB8AC3E}">
        <p14:creationId xmlns:p14="http://schemas.microsoft.com/office/powerpoint/2010/main" val="32509421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3F2CA1-6CD0-4698-A0E2-41D5A74933C3}" type="slidenum">
              <a:rPr lang="en-US" smtClean="0"/>
              <a:t>50</a:t>
            </a:fld>
            <a:endParaRPr lang="en-US"/>
          </a:p>
        </p:txBody>
      </p:sp>
    </p:spTree>
    <p:extLst>
      <p:ext uri="{BB962C8B-B14F-4D97-AF65-F5344CB8AC3E}">
        <p14:creationId xmlns:p14="http://schemas.microsoft.com/office/powerpoint/2010/main" val="31836081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3F2CA1-6CD0-4698-A0E2-41D5A74933C3}" type="slidenum">
              <a:rPr lang="en-US" smtClean="0"/>
              <a:t>51</a:t>
            </a:fld>
            <a:endParaRPr lang="en-US"/>
          </a:p>
        </p:txBody>
      </p:sp>
    </p:spTree>
    <p:extLst>
      <p:ext uri="{BB962C8B-B14F-4D97-AF65-F5344CB8AC3E}">
        <p14:creationId xmlns:p14="http://schemas.microsoft.com/office/powerpoint/2010/main" val="18772627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3F2CA1-6CD0-4698-A0E2-41D5A74933C3}" type="slidenum">
              <a:rPr lang="en-US" smtClean="0"/>
              <a:t>56</a:t>
            </a:fld>
            <a:endParaRPr lang="en-US"/>
          </a:p>
        </p:txBody>
      </p:sp>
    </p:spTree>
    <p:extLst>
      <p:ext uri="{BB962C8B-B14F-4D97-AF65-F5344CB8AC3E}">
        <p14:creationId xmlns:p14="http://schemas.microsoft.com/office/powerpoint/2010/main" val="32974820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3F2CA1-6CD0-4698-A0E2-41D5A74933C3}" type="slidenum">
              <a:rPr lang="en-US" smtClean="0"/>
              <a:t>57</a:t>
            </a:fld>
            <a:endParaRPr lang="en-US"/>
          </a:p>
        </p:txBody>
      </p:sp>
    </p:spTree>
    <p:extLst>
      <p:ext uri="{BB962C8B-B14F-4D97-AF65-F5344CB8AC3E}">
        <p14:creationId xmlns:p14="http://schemas.microsoft.com/office/powerpoint/2010/main" val="445752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3F2CA1-6CD0-4698-A0E2-41D5A74933C3}" type="slidenum">
              <a:rPr lang="en-US" smtClean="0"/>
              <a:t>58</a:t>
            </a:fld>
            <a:endParaRPr lang="en-US"/>
          </a:p>
        </p:txBody>
      </p:sp>
    </p:spTree>
    <p:extLst>
      <p:ext uri="{BB962C8B-B14F-4D97-AF65-F5344CB8AC3E}">
        <p14:creationId xmlns:p14="http://schemas.microsoft.com/office/powerpoint/2010/main" val="7783281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3F2CA1-6CD0-4698-A0E2-41D5A74933C3}" type="slidenum">
              <a:rPr lang="en-US" smtClean="0"/>
              <a:t>59</a:t>
            </a:fld>
            <a:endParaRPr lang="en-US"/>
          </a:p>
        </p:txBody>
      </p:sp>
    </p:spTree>
    <p:extLst>
      <p:ext uri="{BB962C8B-B14F-4D97-AF65-F5344CB8AC3E}">
        <p14:creationId xmlns:p14="http://schemas.microsoft.com/office/powerpoint/2010/main" val="3989520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3F2CA1-6CD0-4698-A0E2-41D5A74933C3}" type="slidenum">
              <a:rPr lang="en-US" smtClean="0"/>
              <a:t>60</a:t>
            </a:fld>
            <a:endParaRPr lang="en-US"/>
          </a:p>
        </p:txBody>
      </p:sp>
    </p:spTree>
    <p:extLst>
      <p:ext uri="{BB962C8B-B14F-4D97-AF65-F5344CB8AC3E}">
        <p14:creationId xmlns:p14="http://schemas.microsoft.com/office/powerpoint/2010/main" val="38002697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3F2CA1-6CD0-4698-A0E2-41D5A74933C3}" type="slidenum">
              <a:rPr lang="en-US" smtClean="0"/>
              <a:t>61</a:t>
            </a:fld>
            <a:endParaRPr lang="en-US"/>
          </a:p>
        </p:txBody>
      </p:sp>
    </p:spTree>
    <p:extLst>
      <p:ext uri="{BB962C8B-B14F-4D97-AF65-F5344CB8AC3E}">
        <p14:creationId xmlns:p14="http://schemas.microsoft.com/office/powerpoint/2010/main" val="25377606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3F2CA1-6CD0-4698-A0E2-41D5A74933C3}" type="slidenum">
              <a:rPr lang="en-US" smtClean="0"/>
              <a:t>8</a:t>
            </a:fld>
            <a:endParaRPr lang="en-US"/>
          </a:p>
        </p:txBody>
      </p:sp>
    </p:spTree>
    <p:extLst>
      <p:ext uri="{BB962C8B-B14F-4D97-AF65-F5344CB8AC3E}">
        <p14:creationId xmlns:p14="http://schemas.microsoft.com/office/powerpoint/2010/main" val="2434400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3F2CA1-6CD0-4698-A0E2-41D5A74933C3}" type="slidenum">
              <a:rPr lang="en-US" smtClean="0"/>
              <a:t>9</a:t>
            </a:fld>
            <a:endParaRPr lang="en-US"/>
          </a:p>
        </p:txBody>
      </p:sp>
    </p:spTree>
    <p:extLst>
      <p:ext uri="{BB962C8B-B14F-4D97-AF65-F5344CB8AC3E}">
        <p14:creationId xmlns:p14="http://schemas.microsoft.com/office/powerpoint/2010/main" val="6742293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3F2CA1-6CD0-4698-A0E2-41D5A74933C3}" type="slidenum">
              <a:rPr lang="en-US" smtClean="0"/>
              <a:t>10</a:t>
            </a:fld>
            <a:endParaRPr lang="en-US"/>
          </a:p>
        </p:txBody>
      </p:sp>
    </p:spTree>
    <p:extLst>
      <p:ext uri="{BB962C8B-B14F-4D97-AF65-F5344CB8AC3E}">
        <p14:creationId xmlns:p14="http://schemas.microsoft.com/office/powerpoint/2010/main" val="37005881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3F2CA1-6CD0-4698-A0E2-41D5A74933C3}" type="slidenum">
              <a:rPr lang="en-US" smtClean="0"/>
              <a:t>11</a:t>
            </a:fld>
            <a:endParaRPr lang="en-US"/>
          </a:p>
        </p:txBody>
      </p:sp>
    </p:spTree>
    <p:extLst>
      <p:ext uri="{BB962C8B-B14F-4D97-AF65-F5344CB8AC3E}">
        <p14:creationId xmlns:p14="http://schemas.microsoft.com/office/powerpoint/2010/main" val="32747284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3F2CA1-6CD0-4698-A0E2-41D5A74933C3}" type="slidenum">
              <a:rPr lang="en-US" smtClean="0"/>
              <a:t>12</a:t>
            </a:fld>
            <a:endParaRPr lang="en-US"/>
          </a:p>
        </p:txBody>
      </p:sp>
    </p:spTree>
    <p:extLst>
      <p:ext uri="{BB962C8B-B14F-4D97-AF65-F5344CB8AC3E}">
        <p14:creationId xmlns:p14="http://schemas.microsoft.com/office/powerpoint/2010/main" val="1589981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14EF38AA-6C85-4F4D-92BB-8E34E60984AF}" type="datetime1">
              <a:rPr lang="en-US" smtClean="0"/>
              <a:t>9/18/2018</a:t>
            </a:fld>
            <a:endParaRPr lang="en-US"/>
          </a:p>
        </p:txBody>
      </p:sp>
      <p:sp>
        <p:nvSpPr>
          <p:cNvPr id="5" name="Footer Placeholder 4"/>
          <p:cNvSpPr>
            <a:spLocks noGrp="1"/>
          </p:cNvSpPr>
          <p:nvPr>
            <p:ph type="ftr" sz="quarter" idx="11"/>
          </p:nvPr>
        </p:nvSpPr>
        <p:spPr/>
        <p:txBody>
          <a:bodyPr/>
          <a:lstStyle/>
          <a:p>
            <a:r>
              <a:rPr lang="en-US"/>
              <a:t>Debbi Hester 915-252-5753</a:t>
            </a:r>
          </a:p>
        </p:txBody>
      </p:sp>
      <p:sp>
        <p:nvSpPr>
          <p:cNvPr id="6" name="Slide Number Placeholder 5"/>
          <p:cNvSpPr>
            <a:spLocks noGrp="1"/>
          </p:cNvSpPr>
          <p:nvPr>
            <p:ph type="sldNum" sz="quarter" idx="12"/>
          </p:nvPr>
        </p:nvSpPr>
        <p:spPr/>
        <p:txBody>
          <a:bodyPr/>
          <a:lstStyle/>
          <a:p>
            <a:fld id="{143A17DC-E997-4BB2-AB9D-96CB07FB0AB8}" type="slidenum">
              <a:rPr lang="en-US" smtClean="0"/>
              <a:t>‹#›</a:t>
            </a:fld>
            <a:endParaRPr lang="en-US"/>
          </a:p>
        </p:txBody>
      </p:sp>
    </p:spTree>
    <p:extLst>
      <p:ext uri="{BB962C8B-B14F-4D97-AF65-F5344CB8AC3E}">
        <p14:creationId xmlns:p14="http://schemas.microsoft.com/office/powerpoint/2010/main" val="14801745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34848B-4E8C-49E4-9D6F-2895A2BC4E06}" type="datetime1">
              <a:rPr lang="en-US" smtClean="0"/>
              <a:t>9/18/2018</a:t>
            </a:fld>
            <a:endParaRPr lang="en-US"/>
          </a:p>
        </p:txBody>
      </p:sp>
      <p:sp>
        <p:nvSpPr>
          <p:cNvPr id="5" name="Footer Placeholder 4"/>
          <p:cNvSpPr>
            <a:spLocks noGrp="1"/>
          </p:cNvSpPr>
          <p:nvPr>
            <p:ph type="ftr" sz="quarter" idx="11"/>
          </p:nvPr>
        </p:nvSpPr>
        <p:spPr/>
        <p:txBody>
          <a:bodyPr/>
          <a:lstStyle/>
          <a:p>
            <a:r>
              <a:rPr lang="en-US"/>
              <a:t>Debbi Hester 915-252-5753</a:t>
            </a:r>
          </a:p>
        </p:txBody>
      </p:sp>
      <p:sp>
        <p:nvSpPr>
          <p:cNvPr id="6" name="Slide Number Placeholder 5"/>
          <p:cNvSpPr>
            <a:spLocks noGrp="1"/>
          </p:cNvSpPr>
          <p:nvPr>
            <p:ph type="sldNum" sz="quarter" idx="12"/>
          </p:nvPr>
        </p:nvSpPr>
        <p:spPr/>
        <p:txBody>
          <a:bodyPr/>
          <a:lstStyle/>
          <a:p>
            <a:fld id="{143A17DC-E997-4BB2-AB9D-96CB07FB0AB8}" type="slidenum">
              <a:rPr lang="en-US" smtClean="0"/>
              <a:t>‹#›</a:t>
            </a:fld>
            <a:endParaRPr lang="en-US"/>
          </a:p>
        </p:txBody>
      </p:sp>
    </p:spTree>
    <p:extLst>
      <p:ext uri="{BB962C8B-B14F-4D97-AF65-F5344CB8AC3E}">
        <p14:creationId xmlns:p14="http://schemas.microsoft.com/office/powerpoint/2010/main" val="37005561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4021BB-0E22-4D50-9AF6-8DFD58C0B890}" type="datetime1">
              <a:rPr lang="en-US" smtClean="0"/>
              <a:t>9/18/2018</a:t>
            </a:fld>
            <a:endParaRPr lang="en-US"/>
          </a:p>
        </p:txBody>
      </p:sp>
      <p:sp>
        <p:nvSpPr>
          <p:cNvPr id="5" name="Footer Placeholder 4"/>
          <p:cNvSpPr>
            <a:spLocks noGrp="1"/>
          </p:cNvSpPr>
          <p:nvPr>
            <p:ph type="ftr" sz="quarter" idx="11"/>
          </p:nvPr>
        </p:nvSpPr>
        <p:spPr/>
        <p:txBody>
          <a:bodyPr/>
          <a:lstStyle/>
          <a:p>
            <a:r>
              <a:rPr lang="en-US"/>
              <a:t>Debbi Hester 915-252-5753</a:t>
            </a:r>
          </a:p>
        </p:txBody>
      </p:sp>
      <p:sp>
        <p:nvSpPr>
          <p:cNvPr id="6" name="Slide Number Placeholder 5"/>
          <p:cNvSpPr>
            <a:spLocks noGrp="1"/>
          </p:cNvSpPr>
          <p:nvPr>
            <p:ph type="sldNum" sz="quarter" idx="12"/>
          </p:nvPr>
        </p:nvSpPr>
        <p:spPr/>
        <p:txBody>
          <a:bodyPr/>
          <a:lstStyle/>
          <a:p>
            <a:fld id="{143A17DC-E997-4BB2-AB9D-96CB07FB0AB8}" type="slidenum">
              <a:rPr lang="en-US" smtClean="0"/>
              <a:t>‹#›</a:t>
            </a:fld>
            <a:endParaRPr lang="en-US"/>
          </a:p>
        </p:txBody>
      </p:sp>
    </p:spTree>
    <p:extLst>
      <p:ext uri="{BB962C8B-B14F-4D97-AF65-F5344CB8AC3E}">
        <p14:creationId xmlns:p14="http://schemas.microsoft.com/office/powerpoint/2010/main" val="4256848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E33DE0-928D-4F29-92DB-63350AFD3334}" type="datetime1">
              <a:rPr lang="en-US" smtClean="0"/>
              <a:t>9/18/2018</a:t>
            </a:fld>
            <a:endParaRPr lang="en-US"/>
          </a:p>
        </p:txBody>
      </p:sp>
      <p:sp>
        <p:nvSpPr>
          <p:cNvPr id="5" name="Footer Placeholder 4"/>
          <p:cNvSpPr>
            <a:spLocks noGrp="1"/>
          </p:cNvSpPr>
          <p:nvPr>
            <p:ph type="ftr" sz="quarter" idx="11"/>
          </p:nvPr>
        </p:nvSpPr>
        <p:spPr/>
        <p:txBody>
          <a:bodyPr/>
          <a:lstStyle/>
          <a:p>
            <a:r>
              <a:rPr lang="en-US"/>
              <a:t>Debbi Hester 915-252-5753</a:t>
            </a:r>
          </a:p>
        </p:txBody>
      </p:sp>
      <p:sp>
        <p:nvSpPr>
          <p:cNvPr id="6" name="Slide Number Placeholder 5"/>
          <p:cNvSpPr>
            <a:spLocks noGrp="1"/>
          </p:cNvSpPr>
          <p:nvPr>
            <p:ph type="sldNum" sz="quarter" idx="12"/>
          </p:nvPr>
        </p:nvSpPr>
        <p:spPr/>
        <p:txBody>
          <a:bodyPr/>
          <a:lstStyle/>
          <a:p>
            <a:fld id="{143A17DC-E997-4BB2-AB9D-96CB07FB0AB8}" type="slidenum">
              <a:rPr lang="en-US" smtClean="0"/>
              <a:t>‹#›</a:t>
            </a:fld>
            <a:endParaRPr lang="en-US"/>
          </a:p>
        </p:txBody>
      </p:sp>
    </p:spTree>
    <p:extLst>
      <p:ext uri="{BB962C8B-B14F-4D97-AF65-F5344CB8AC3E}">
        <p14:creationId xmlns:p14="http://schemas.microsoft.com/office/powerpoint/2010/main" val="2987640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191140D-BCB2-419F-9D3E-C478CE9FA06F}" type="datetime1">
              <a:rPr lang="en-US" smtClean="0"/>
              <a:t>9/18/2018</a:t>
            </a:fld>
            <a:endParaRPr lang="en-US"/>
          </a:p>
        </p:txBody>
      </p:sp>
      <p:sp>
        <p:nvSpPr>
          <p:cNvPr id="5" name="Footer Placeholder 4"/>
          <p:cNvSpPr>
            <a:spLocks noGrp="1"/>
          </p:cNvSpPr>
          <p:nvPr>
            <p:ph type="ftr" sz="quarter" idx="11"/>
          </p:nvPr>
        </p:nvSpPr>
        <p:spPr/>
        <p:txBody>
          <a:bodyPr/>
          <a:lstStyle/>
          <a:p>
            <a:r>
              <a:rPr lang="en-US"/>
              <a:t>Debbi Hester 915-252-5753</a:t>
            </a:r>
          </a:p>
        </p:txBody>
      </p:sp>
      <p:sp>
        <p:nvSpPr>
          <p:cNvPr id="6" name="Slide Number Placeholder 5"/>
          <p:cNvSpPr>
            <a:spLocks noGrp="1"/>
          </p:cNvSpPr>
          <p:nvPr>
            <p:ph type="sldNum" sz="quarter" idx="12"/>
          </p:nvPr>
        </p:nvSpPr>
        <p:spPr/>
        <p:txBody>
          <a:bodyPr/>
          <a:lstStyle/>
          <a:p>
            <a:fld id="{143A17DC-E997-4BB2-AB9D-96CB07FB0AB8}" type="slidenum">
              <a:rPr lang="en-US" smtClean="0"/>
              <a:t>‹#›</a:t>
            </a:fld>
            <a:endParaRPr lang="en-US"/>
          </a:p>
        </p:txBody>
      </p:sp>
    </p:spTree>
    <p:extLst>
      <p:ext uri="{BB962C8B-B14F-4D97-AF65-F5344CB8AC3E}">
        <p14:creationId xmlns:p14="http://schemas.microsoft.com/office/powerpoint/2010/main" val="2730628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EF8EDD-D2F3-423B-AFB1-3770C1A4B9E1}" type="datetime1">
              <a:rPr lang="en-US" smtClean="0"/>
              <a:t>9/18/2018</a:t>
            </a:fld>
            <a:endParaRPr lang="en-US"/>
          </a:p>
        </p:txBody>
      </p:sp>
      <p:sp>
        <p:nvSpPr>
          <p:cNvPr id="6" name="Footer Placeholder 5"/>
          <p:cNvSpPr>
            <a:spLocks noGrp="1"/>
          </p:cNvSpPr>
          <p:nvPr>
            <p:ph type="ftr" sz="quarter" idx="11"/>
          </p:nvPr>
        </p:nvSpPr>
        <p:spPr/>
        <p:txBody>
          <a:bodyPr/>
          <a:lstStyle/>
          <a:p>
            <a:r>
              <a:rPr lang="en-US"/>
              <a:t>Debbi Hester 915-252-5753</a:t>
            </a:r>
          </a:p>
        </p:txBody>
      </p:sp>
      <p:sp>
        <p:nvSpPr>
          <p:cNvPr id="7" name="Slide Number Placeholder 6"/>
          <p:cNvSpPr>
            <a:spLocks noGrp="1"/>
          </p:cNvSpPr>
          <p:nvPr>
            <p:ph type="sldNum" sz="quarter" idx="12"/>
          </p:nvPr>
        </p:nvSpPr>
        <p:spPr/>
        <p:txBody>
          <a:bodyPr/>
          <a:lstStyle/>
          <a:p>
            <a:fld id="{143A17DC-E997-4BB2-AB9D-96CB07FB0AB8}" type="slidenum">
              <a:rPr lang="en-US" smtClean="0"/>
              <a:t>‹#›</a:t>
            </a:fld>
            <a:endParaRPr lang="en-US"/>
          </a:p>
        </p:txBody>
      </p:sp>
    </p:spTree>
    <p:extLst>
      <p:ext uri="{BB962C8B-B14F-4D97-AF65-F5344CB8AC3E}">
        <p14:creationId xmlns:p14="http://schemas.microsoft.com/office/powerpoint/2010/main" val="3421197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A6EFE01-A3E7-444F-A47C-63CB9DE5C0A0}" type="datetime1">
              <a:rPr lang="en-US" smtClean="0"/>
              <a:t>9/18/2018</a:t>
            </a:fld>
            <a:endParaRPr lang="en-US"/>
          </a:p>
        </p:txBody>
      </p:sp>
      <p:sp>
        <p:nvSpPr>
          <p:cNvPr id="8" name="Footer Placeholder 7"/>
          <p:cNvSpPr>
            <a:spLocks noGrp="1"/>
          </p:cNvSpPr>
          <p:nvPr>
            <p:ph type="ftr" sz="quarter" idx="11"/>
          </p:nvPr>
        </p:nvSpPr>
        <p:spPr/>
        <p:txBody>
          <a:bodyPr/>
          <a:lstStyle/>
          <a:p>
            <a:r>
              <a:rPr lang="en-US"/>
              <a:t>Debbi Hester 915-252-5753</a:t>
            </a:r>
          </a:p>
        </p:txBody>
      </p:sp>
      <p:sp>
        <p:nvSpPr>
          <p:cNvPr id="9" name="Slide Number Placeholder 8"/>
          <p:cNvSpPr>
            <a:spLocks noGrp="1"/>
          </p:cNvSpPr>
          <p:nvPr>
            <p:ph type="sldNum" sz="quarter" idx="12"/>
          </p:nvPr>
        </p:nvSpPr>
        <p:spPr/>
        <p:txBody>
          <a:bodyPr/>
          <a:lstStyle/>
          <a:p>
            <a:fld id="{143A17DC-E997-4BB2-AB9D-96CB07FB0AB8}" type="slidenum">
              <a:rPr lang="en-US" smtClean="0"/>
              <a:t>‹#›</a:t>
            </a:fld>
            <a:endParaRPr lang="en-US"/>
          </a:p>
        </p:txBody>
      </p:sp>
    </p:spTree>
    <p:extLst>
      <p:ext uri="{BB962C8B-B14F-4D97-AF65-F5344CB8AC3E}">
        <p14:creationId xmlns:p14="http://schemas.microsoft.com/office/powerpoint/2010/main" val="3611455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3762FA9-BFBD-409D-A3F6-9BBB6A73ED2D}" type="datetime1">
              <a:rPr lang="en-US" smtClean="0"/>
              <a:t>9/18/2018</a:t>
            </a:fld>
            <a:endParaRPr lang="en-US"/>
          </a:p>
        </p:txBody>
      </p:sp>
      <p:sp>
        <p:nvSpPr>
          <p:cNvPr id="4" name="Footer Placeholder 3"/>
          <p:cNvSpPr>
            <a:spLocks noGrp="1"/>
          </p:cNvSpPr>
          <p:nvPr>
            <p:ph type="ftr" sz="quarter" idx="11"/>
          </p:nvPr>
        </p:nvSpPr>
        <p:spPr/>
        <p:txBody>
          <a:bodyPr/>
          <a:lstStyle/>
          <a:p>
            <a:r>
              <a:rPr lang="en-US"/>
              <a:t>Debbi Hester 915-252-5753</a:t>
            </a:r>
          </a:p>
        </p:txBody>
      </p:sp>
      <p:sp>
        <p:nvSpPr>
          <p:cNvPr id="5" name="Slide Number Placeholder 4"/>
          <p:cNvSpPr>
            <a:spLocks noGrp="1"/>
          </p:cNvSpPr>
          <p:nvPr>
            <p:ph type="sldNum" sz="quarter" idx="12"/>
          </p:nvPr>
        </p:nvSpPr>
        <p:spPr/>
        <p:txBody>
          <a:bodyPr/>
          <a:lstStyle/>
          <a:p>
            <a:fld id="{143A17DC-E997-4BB2-AB9D-96CB07FB0AB8}" type="slidenum">
              <a:rPr lang="en-US" smtClean="0"/>
              <a:t>‹#›</a:t>
            </a:fld>
            <a:endParaRPr lang="en-US"/>
          </a:p>
        </p:txBody>
      </p:sp>
    </p:spTree>
    <p:extLst>
      <p:ext uri="{BB962C8B-B14F-4D97-AF65-F5344CB8AC3E}">
        <p14:creationId xmlns:p14="http://schemas.microsoft.com/office/powerpoint/2010/main" val="3984526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5C44D3-77CC-40AA-9021-3199D43ABE78}" type="datetime1">
              <a:rPr lang="en-US" smtClean="0"/>
              <a:t>9/18/2018</a:t>
            </a:fld>
            <a:endParaRPr lang="en-US"/>
          </a:p>
        </p:txBody>
      </p:sp>
      <p:sp>
        <p:nvSpPr>
          <p:cNvPr id="3" name="Footer Placeholder 2"/>
          <p:cNvSpPr>
            <a:spLocks noGrp="1"/>
          </p:cNvSpPr>
          <p:nvPr>
            <p:ph type="ftr" sz="quarter" idx="11"/>
          </p:nvPr>
        </p:nvSpPr>
        <p:spPr/>
        <p:txBody>
          <a:bodyPr/>
          <a:lstStyle/>
          <a:p>
            <a:r>
              <a:rPr lang="en-US"/>
              <a:t>Debbi Hester 915-252-5753</a:t>
            </a:r>
          </a:p>
        </p:txBody>
      </p:sp>
      <p:sp>
        <p:nvSpPr>
          <p:cNvPr id="4" name="Slide Number Placeholder 3"/>
          <p:cNvSpPr>
            <a:spLocks noGrp="1"/>
          </p:cNvSpPr>
          <p:nvPr>
            <p:ph type="sldNum" sz="quarter" idx="12"/>
          </p:nvPr>
        </p:nvSpPr>
        <p:spPr/>
        <p:txBody>
          <a:bodyPr/>
          <a:lstStyle/>
          <a:p>
            <a:fld id="{143A17DC-E997-4BB2-AB9D-96CB07FB0AB8}" type="slidenum">
              <a:rPr lang="en-US" smtClean="0"/>
              <a:t>‹#›</a:t>
            </a:fld>
            <a:endParaRPr lang="en-US"/>
          </a:p>
        </p:txBody>
      </p:sp>
    </p:spTree>
    <p:extLst>
      <p:ext uri="{BB962C8B-B14F-4D97-AF65-F5344CB8AC3E}">
        <p14:creationId xmlns:p14="http://schemas.microsoft.com/office/powerpoint/2010/main" val="3505243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0FF08CF-7717-4D0B-9159-D9A14DAEE12A}" type="datetime1">
              <a:rPr lang="en-US" smtClean="0"/>
              <a:t>9/18/2018</a:t>
            </a:fld>
            <a:endParaRPr lang="en-US"/>
          </a:p>
        </p:txBody>
      </p:sp>
      <p:sp>
        <p:nvSpPr>
          <p:cNvPr id="6" name="Footer Placeholder 5"/>
          <p:cNvSpPr>
            <a:spLocks noGrp="1"/>
          </p:cNvSpPr>
          <p:nvPr>
            <p:ph type="ftr" sz="quarter" idx="11"/>
          </p:nvPr>
        </p:nvSpPr>
        <p:spPr/>
        <p:txBody>
          <a:bodyPr/>
          <a:lstStyle/>
          <a:p>
            <a:r>
              <a:rPr lang="en-US"/>
              <a:t>Debbi Hester 915-252-5753</a:t>
            </a:r>
          </a:p>
        </p:txBody>
      </p:sp>
      <p:sp>
        <p:nvSpPr>
          <p:cNvPr id="7" name="Slide Number Placeholder 6"/>
          <p:cNvSpPr>
            <a:spLocks noGrp="1"/>
          </p:cNvSpPr>
          <p:nvPr>
            <p:ph type="sldNum" sz="quarter" idx="12"/>
          </p:nvPr>
        </p:nvSpPr>
        <p:spPr/>
        <p:txBody>
          <a:bodyPr/>
          <a:lstStyle/>
          <a:p>
            <a:fld id="{143A17DC-E997-4BB2-AB9D-96CB07FB0AB8}" type="slidenum">
              <a:rPr lang="en-US" smtClean="0"/>
              <a:t>‹#›</a:t>
            </a:fld>
            <a:endParaRPr lang="en-US"/>
          </a:p>
        </p:txBody>
      </p:sp>
    </p:spTree>
    <p:extLst>
      <p:ext uri="{BB962C8B-B14F-4D97-AF65-F5344CB8AC3E}">
        <p14:creationId xmlns:p14="http://schemas.microsoft.com/office/powerpoint/2010/main" val="3529056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25A43E2-DFF7-4F95-A3DD-709E6F586BC4}" type="datetime1">
              <a:rPr lang="en-US" smtClean="0"/>
              <a:t>9/18/2018</a:t>
            </a:fld>
            <a:endParaRPr lang="en-US"/>
          </a:p>
        </p:txBody>
      </p:sp>
      <p:sp>
        <p:nvSpPr>
          <p:cNvPr id="6" name="Footer Placeholder 5"/>
          <p:cNvSpPr>
            <a:spLocks noGrp="1"/>
          </p:cNvSpPr>
          <p:nvPr>
            <p:ph type="ftr" sz="quarter" idx="11"/>
          </p:nvPr>
        </p:nvSpPr>
        <p:spPr/>
        <p:txBody>
          <a:bodyPr/>
          <a:lstStyle/>
          <a:p>
            <a:r>
              <a:rPr lang="en-US"/>
              <a:t>Debbi Hester 915-252-5753</a:t>
            </a:r>
          </a:p>
        </p:txBody>
      </p:sp>
      <p:sp>
        <p:nvSpPr>
          <p:cNvPr id="7" name="Slide Number Placeholder 6"/>
          <p:cNvSpPr>
            <a:spLocks noGrp="1"/>
          </p:cNvSpPr>
          <p:nvPr>
            <p:ph type="sldNum" sz="quarter" idx="12"/>
          </p:nvPr>
        </p:nvSpPr>
        <p:spPr/>
        <p:txBody>
          <a:bodyPr/>
          <a:lstStyle/>
          <a:p>
            <a:fld id="{143A17DC-E997-4BB2-AB9D-96CB07FB0AB8}" type="slidenum">
              <a:rPr lang="en-US" smtClean="0"/>
              <a:t>‹#›</a:t>
            </a:fld>
            <a:endParaRPr lang="en-US"/>
          </a:p>
        </p:txBody>
      </p:sp>
    </p:spTree>
    <p:extLst>
      <p:ext uri="{BB962C8B-B14F-4D97-AF65-F5344CB8AC3E}">
        <p14:creationId xmlns:p14="http://schemas.microsoft.com/office/powerpoint/2010/main" val="2589128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DD7E771-4530-4345-A280-E5608FFF28F3}" type="datetime1">
              <a:rPr lang="en-US" smtClean="0"/>
              <a:t>9/18/2018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Debbi Hester 915-252-5753</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43A17DC-E997-4BB2-AB9D-96CB07FB0AB8}" type="slidenum">
              <a:rPr lang="en-US" smtClean="0"/>
              <a:t>‹#›</a:t>
            </a:fld>
            <a:endParaRPr lang="en-US"/>
          </a:p>
        </p:txBody>
      </p:sp>
    </p:spTree>
    <p:extLst>
      <p:ext uri="{BB962C8B-B14F-4D97-AF65-F5344CB8AC3E}">
        <p14:creationId xmlns:p14="http://schemas.microsoft.com/office/powerpoint/2010/main" val="21880050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22.jpg"/><Relationship Id="rId7"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g"/><Relationship Id="rId9" Type="http://schemas.openxmlformats.org/officeDocument/2006/relationships/image" Target="../media/image3.jpeg"/></Relationships>
</file>

<file path=ppt/slides/_rels/slide1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26.jpeg"/><Relationship Id="rId7"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 Id="rId9" Type="http://schemas.openxmlformats.org/officeDocument/2006/relationships/image" Target="../media/image3.jpeg"/></Relationships>
</file>

<file path=ppt/slides/_rels/slide12.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30.jpeg"/><Relationship Id="rId7"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 Id="rId9" Type="http://schemas.openxmlformats.org/officeDocument/2006/relationships/image" Target="../media/image3.jpeg"/></Relationships>
</file>

<file path=ppt/slides/_rels/slide13.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10" Type="http://schemas.openxmlformats.org/officeDocument/2006/relationships/image" Target="../media/image3.jpeg"/><Relationship Id="rId4" Type="http://schemas.openxmlformats.org/officeDocument/2006/relationships/image" Target="../media/image35.jpeg"/><Relationship Id="rId9" Type="http://schemas.openxmlformats.org/officeDocument/2006/relationships/image" Target="../media/image2.jpeg"/></Relationships>
</file>

<file path=ppt/slides/_rels/slide14.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2.jpeg"/><Relationship Id="rId11" Type="http://schemas.openxmlformats.org/officeDocument/2006/relationships/image" Target="../media/image3.jpeg"/><Relationship Id="rId5" Type="http://schemas.openxmlformats.org/officeDocument/2006/relationships/image" Target="../media/image41.jpeg"/><Relationship Id="rId10" Type="http://schemas.openxmlformats.org/officeDocument/2006/relationships/image" Target="../media/image2.jpeg"/><Relationship Id="rId4" Type="http://schemas.openxmlformats.org/officeDocument/2006/relationships/image" Target="../media/image40.gif"/><Relationship Id="rId9" Type="http://schemas.openxmlformats.org/officeDocument/2006/relationships/image" Target="../media/image1.jpeg"/></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2.jpe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47.jpeg"/><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2.jpe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3.jpeg"/><Relationship Id="rId4" Type="http://schemas.openxmlformats.org/officeDocument/2006/relationships/image" Target="../media/image50.jpeg"/></Relationships>
</file>

<file path=ppt/slides/_rels/slide17.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52.jpeg"/><Relationship Id="rId7" Type="http://schemas.openxmlformats.org/officeDocument/2006/relationships/image" Target="../media/image1.jpe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54.jpeg"/><Relationship Id="rId4" Type="http://schemas.openxmlformats.org/officeDocument/2006/relationships/image" Target="../media/image53.jpeg"/></Relationships>
</file>

<file path=ppt/slides/_rels/slide18.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2.jpeg"/><Relationship Id="rId4" Type="http://schemas.openxmlformats.org/officeDocument/2006/relationships/image" Target="../media/image1.jpeg"/></Relationships>
</file>

<file path=ppt/slides/_rels/slide19.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57.jpeg"/><Relationship Id="rId7"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 Id="rId9"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1.jpeg"/><Relationship Id="rId7"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image" Target="../media/image62.jpeg"/></Relationships>
</file>

<file path=ppt/slides/_rels/slide2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64.jpeg"/><Relationship Id="rId7"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 Id="rId9" Type="http://schemas.openxmlformats.org/officeDocument/2006/relationships/image" Target="../media/image3.jpeg"/></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12.png"/><Relationship Id="rId4" Type="http://schemas.openxmlformats.org/officeDocument/2006/relationships/image" Target="../media/image70.png"/></Relationships>
</file>

<file path=ppt/slides/_rels/slide23.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72.jpeg"/><Relationship Id="rId7"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png"/><Relationship Id="rId9" Type="http://schemas.openxmlformats.org/officeDocument/2006/relationships/image" Target="../media/image3.jpeg"/></Relationships>
</file>

<file path=ppt/slides/_rels/slide24.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2.jpeg"/><Relationship Id="rId2" Type="http://schemas.openxmlformats.org/officeDocument/2006/relationships/image" Target="../media/image76.jpeg"/><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3.jpeg"/><Relationship Id="rId4" Type="http://schemas.openxmlformats.org/officeDocument/2006/relationships/image" Target="../media/image78.jpeg"/></Relationships>
</file>

<file path=ppt/slides/_rels/slide25.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79.jpeg"/><Relationship Id="rId7"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81.jpeg"/><Relationship Id="rId4" Type="http://schemas.openxmlformats.org/officeDocument/2006/relationships/image" Target="../media/image80.jpeg"/></Relationships>
</file>

<file path=ppt/slides/_rels/slide26.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82.jpeg"/><Relationship Id="rId7"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 Id="rId9" Type="http://schemas.openxmlformats.org/officeDocument/2006/relationships/image" Target="../media/image3.jpeg"/></Relationships>
</file>

<file path=ppt/slides/_rels/slide27.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86.jpeg"/><Relationship Id="rId7"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 Id="rId9" Type="http://schemas.openxmlformats.org/officeDocument/2006/relationships/image" Target="../media/image3.jpeg"/></Relationships>
</file>

<file path=ppt/slides/_rels/slide28.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90.jpeg"/><Relationship Id="rId7"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92.jpeg"/><Relationship Id="rId4" Type="http://schemas.openxmlformats.org/officeDocument/2006/relationships/image" Target="../media/image91.jpeg"/></Relationships>
</file>

<file path=ppt/slides/_rels/slide29.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93.jpeg"/><Relationship Id="rId7"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95.jpeg"/><Relationship Id="rId4" Type="http://schemas.openxmlformats.org/officeDocument/2006/relationships/image" Target="../media/image94.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96.jpeg"/><Relationship Id="rId7"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98.jpeg"/><Relationship Id="rId4" Type="http://schemas.openxmlformats.org/officeDocument/2006/relationships/image" Target="../media/image97.jpeg"/></Relationships>
</file>

<file path=ppt/slides/_rels/slide31.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99.jpg"/><Relationship Id="rId7"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101.jpeg"/><Relationship Id="rId4" Type="http://schemas.openxmlformats.org/officeDocument/2006/relationships/image" Target="../media/image100.jpeg"/></Relationships>
</file>

<file path=ppt/slides/_rels/slide3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02.png"/><Relationship Id="rId7"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104.jpeg"/><Relationship Id="rId4" Type="http://schemas.openxmlformats.org/officeDocument/2006/relationships/image" Target="../media/image103.jpeg"/></Relationships>
</file>

<file path=ppt/slides/_rels/slide33.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05.png"/><Relationship Id="rId7"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107.jpeg"/><Relationship Id="rId4" Type="http://schemas.openxmlformats.org/officeDocument/2006/relationships/image" Target="../media/image106.jpeg"/></Relationships>
</file>

<file path=ppt/slides/_rels/slide34.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108.jpg"/><Relationship Id="rId7"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 Id="rId9" Type="http://schemas.openxmlformats.org/officeDocument/2006/relationships/image" Target="../media/image3.jpeg"/></Relationships>
</file>

<file path=ppt/slides/_rels/slide35.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12.png"/><Relationship Id="rId7"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114.jpeg"/><Relationship Id="rId4" Type="http://schemas.openxmlformats.org/officeDocument/2006/relationships/image" Target="../media/image113.jpeg"/></Relationships>
</file>

<file path=ppt/slides/_rels/slide36.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115.jpeg"/><Relationship Id="rId7"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jpeg"/><Relationship Id="rId9" Type="http://schemas.openxmlformats.org/officeDocument/2006/relationships/image" Target="../media/image3.jpeg"/></Relationships>
</file>

<file path=ppt/slides/_rels/slide37.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19.jpeg"/><Relationship Id="rId7"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121.jpeg"/><Relationship Id="rId4" Type="http://schemas.openxmlformats.org/officeDocument/2006/relationships/image" Target="../media/image120.jpeg"/></Relationships>
</file>

<file path=ppt/slides/_rels/slide38.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2.jpeg"/><Relationship Id="rId7"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124.jpeg"/><Relationship Id="rId4" Type="http://schemas.openxmlformats.org/officeDocument/2006/relationships/image" Target="../media/image123.jpeg"/></Relationships>
</file>

<file path=ppt/slides/_rels/slide39.xml.rels><?xml version="1.0" encoding="UTF-8" standalone="yes"?>
<Relationships xmlns="http://schemas.openxmlformats.org/package/2006/relationships"><Relationship Id="rId3" Type="http://schemas.openxmlformats.org/officeDocument/2006/relationships/image" Target="../media/image125.jpeg"/><Relationship Id="rId7" Type="http://schemas.openxmlformats.org/officeDocument/2006/relationships/image" Target="../media/image3.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image" Target="../media/image126.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127.png"/><Relationship Id="rId4" Type="http://schemas.openxmlformats.org/officeDocument/2006/relationships/image" Target="../media/image2.jpeg"/></Relationships>
</file>

<file path=ppt/slides/_rels/slide41.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8.jpeg"/><Relationship Id="rId7" Type="http://schemas.openxmlformats.org/officeDocument/2006/relationships/image" Target="../media/image2.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130.jpeg"/><Relationship Id="rId4" Type="http://schemas.openxmlformats.org/officeDocument/2006/relationships/image" Target="../media/image129.jpeg"/></Relationships>
</file>

<file path=ppt/slides/_rels/slide42.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131.jpeg"/><Relationship Id="rId7" Type="http://schemas.openxmlformats.org/officeDocument/2006/relationships/image" Target="../media/image1.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34.jpeg"/><Relationship Id="rId5" Type="http://schemas.openxmlformats.org/officeDocument/2006/relationships/image" Target="../media/image133.jpeg"/><Relationship Id="rId4" Type="http://schemas.openxmlformats.org/officeDocument/2006/relationships/image" Target="../media/image132.jpeg"/><Relationship Id="rId9" Type="http://schemas.openxmlformats.org/officeDocument/2006/relationships/image" Target="../media/image3.jpeg"/></Relationships>
</file>

<file path=ppt/slides/_rels/slide43.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35.jpeg"/><Relationship Id="rId7" Type="http://schemas.openxmlformats.org/officeDocument/2006/relationships/image" Target="../media/image2.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137.jpeg"/><Relationship Id="rId4" Type="http://schemas.openxmlformats.org/officeDocument/2006/relationships/image" Target="../media/image136.jpeg"/></Relationships>
</file>

<file path=ppt/slides/_rels/slide44.xml.rels><?xml version="1.0" encoding="UTF-8" standalone="yes"?>
<Relationships xmlns="http://schemas.openxmlformats.org/package/2006/relationships"><Relationship Id="rId3" Type="http://schemas.openxmlformats.org/officeDocument/2006/relationships/image" Target="../media/image139.jpeg"/><Relationship Id="rId7" Type="http://schemas.openxmlformats.org/officeDocument/2006/relationships/image" Target="../media/image2.jpeg"/><Relationship Id="rId2" Type="http://schemas.openxmlformats.org/officeDocument/2006/relationships/image" Target="../media/image138.jpeg"/><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3.jpeg"/><Relationship Id="rId4" Type="http://schemas.openxmlformats.org/officeDocument/2006/relationships/image" Target="../media/image140.jpeg"/></Relationships>
</file>

<file path=ppt/slides/_rels/slide45.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141.jpeg"/><Relationship Id="rId7" Type="http://schemas.openxmlformats.org/officeDocument/2006/relationships/image" Target="../media/image1.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44.jpeg"/><Relationship Id="rId5" Type="http://schemas.openxmlformats.org/officeDocument/2006/relationships/image" Target="../media/image143.jpeg"/><Relationship Id="rId4" Type="http://schemas.openxmlformats.org/officeDocument/2006/relationships/image" Target="../media/image142.jpeg"/><Relationship Id="rId9" Type="http://schemas.openxmlformats.org/officeDocument/2006/relationships/image" Target="../media/image3.jpeg"/></Relationships>
</file>

<file path=ppt/slides/_rels/slide46.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145.jpeg"/><Relationship Id="rId7" Type="http://schemas.openxmlformats.org/officeDocument/2006/relationships/image" Target="../media/image1.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48.jpeg"/><Relationship Id="rId5" Type="http://schemas.openxmlformats.org/officeDocument/2006/relationships/image" Target="../media/image147.jpeg"/><Relationship Id="rId4" Type="http://schemas.openxmlformats.org/officeDocument/2006/relationships/image" Target="../media/image146.jpeg"/><Relationship Id="rId9" Type="http://schemas.openxmlformats.org/officeDocument/2006/relationships/image" Target="../media/image3.jpeg"/></Relationships>
</file>

<file path=ppt/slides/_rels/slide47.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149.jpeg"/><Relationship Id="rId7" Type="http://schemas.openxmlformats.org/officeDocument/2006/relationships/image" Target="../media/image1.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52.jpeg"/><Relationship Id="rId5" Type="http://schemas.openxmlformats.org/officeDocument/2006/relationships/image" Target="../media/image151.png"/><Relationship Id="rId4" Type="http://schemas.openxmlformats.org/officeDocument/2006/relationships/image" Target="../media/image150.jpeg"/><Relationship Id="rId9" Type="http://schemas.openxmlformats.org/officeDocument/2006/relationships/image" Target="../media/image3.jpeg"/></Relationships>
</file>

<file path=ppt/slides/_rels/slide4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hyperlink" Target="http://www.desertusa.com/chihuahuan-desert.html#ixzz4iaUTH6T4" TargetMode="Externa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2.png"/></Relationships>
</file>

<file path=ppt/slides/_rels/slide49.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154.jpeg"/><Relationship Id="rId7" Type="http://schemas.openxmlformats.org/officeDocument/2006/relationships/image" Target="../media/image1.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57.jpeg"/><Relationship Id="rId5" Type="http://schemas.openxmlformats.org/officeDocument/2006/relationships/image" Target="../media/image156.jpeg"/><Relationship Id="rId4" Type="http://schemas.openxmlformats.org/officeDocument/2006/relationships/image" Target="../media/image155.jpeg"/><Relationship Id="rId9" Type="http://schemas.openxmlformats.org/officeDocument/2006/relationships/image" Target="../media/image3.jpeg"/></Relationships>
</file>

<file path=ppt/slides/_rels/slide5.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8.jpeg"/><Relationship Id="rId7"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10.jpeg"/><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158.jpeg"/><Relationship Id="rId7" Type="http://schemas.openxmlformats.org/officeDocument/2006/relationships/image" Target="../media/image1.jpe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61.jpeg"/><Relationship Id="rId5" Type="http://schemas.openxmlformats.org/officeDocument/2006/relationships/image" Target="../media/image160.jpeg"/><Relationship Id="rId4" Type="http://schemas.openxmlformats.org/officeDocument/2006/relationships/image" Target="../media/image159.jpeg"/><Relationship Id="rId9" Type="http://schemas.openxmlformats.org/officeDocument/2006/relationships/image" Target="../media/image3.jpeg"/></Relationships>
</file>

<file path=ppt/slides/_rels/slide5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162.jpeg"/><Relationship Id="rId7" Type="http://schemas.openxmlformats.org/officeDocument/2006/relationships/image" Target="../media/image1.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65.jpeg"/><Relationship Id="rId5" Type="http://schemas.openxmlformats.org/officeDocument/2006/relationships/image" Target="../media/image164.jpeg"/><Relationship Id="rId4" Type="http://schemas.openxmlformats.org/officeDocument/2006/relationships/image" Target="../media/image163.jpeg"/><Relationship Id="rId9" Type="http://schemas.openxmlformats.org/officeDocument/2006/relationships/image" Target="../media/image3.jpeg"/></Relationships>
</file>

<file path=ppt/slides/_rels/slide5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66.jp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3.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8.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5.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2.png"/><Relationship Id="rId4" Type="http://schemas.openxmlformats.org/officeDocument/2006/relationships/image" Target="../media/image171.png"/></Relationships>
</file>

<file path=ppt/slides/_rels/slide5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jpeg"/></Relationships>
</file>

<file path=ppt/slides/_rels/slide5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72.gif"/><Relationship Id="rId5" Type="http://schemas.openxmlformats.org/officeDocument/2006/relationships/image" Target="../media/image3.jpeg"/><Relationship Id="rId4" Type="http://schemas.openxmlformats.org/officeDocument/2006/relationships/image" Target="../media/image2.jpeg"/></Relationships>
</file>

<file path=ppt/slides/_rels/slide5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jpeg"/></Relationships>
</file>

<file path=ppt/slides/_rels/slide5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jpeg"/></Relationships>
</file>

<file path=ppt/slides/_rels/slide61.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73.png"/><Relationship Id="rId7" Type="http://schemas.openxmlformats.org/officeDocument/2006/relationships/image" Target="../media/image2.jpe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175.jpeg"/><Relationship Id="rId4" Type="http://schemas.openxmlformats.org/officeDocument/2006/relationships/image" Target="../media/image174.jpeg"/><Relationship Id="rId9" Type="http://schemas.openxmlformats.org/officeDocument/2006/relationships/image" Target="../media/image176.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6.png"/><Relationship Id="rId7"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9.jpeg"/><Relationship Id="rId7"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85274"/>
            <a:ext cx="9144001" cy="2123658"/>
          </a:xfrm>
          <a:prstGeom prst="rect">
            <a:avLst/>
          </a:prstGeom>
          <a:noFill/>
        </p:spPr>
        <p:txBody>
          <a:bodyPr wrap="square" rtlCol="0">
            <a:spAutoFit/>
          </a:bodyPr>
          <a:lstStyle/>
          <a:p>
            <a:pPr algn="ctr"/>
            <a:r>
              <a:rPr lang="en-US" sz="4400" dirty="0">
                <a:latin typeface="Aparajita" panose="020B0604020202020204" pitchFamily="34" charset="0"/>
                <a:cs typeface="Aparajita" panose="020B0604020202020204" pitchFamily="34" charset="0"/>
              </a:rPr>
              <a:t>Good news about El Paso and a </a:t>
            </a:r>
          </a:p>
          <a:p>
            <a:pPr algn="ctr"/>
            <a:r>
              <a:rPr lang="en-US" sz="4400" dirty="0">
                <a:latin typeface="Aparajita" panose="020B0604020202020204" pitchFamily="34" charset="0"/>
                <a:cs typeface="Aparajita" panose="020B0604020202020204" pitchFamily="34" charset="0"/>
              </a:rPr>
              <a:t>view of the community </a:t>
            </a:r>
          </a:p>
          <a:p>
            <a:pPr algn="ctr"/>
            <a:r>
              <a:rPr lang="en-US" sz="4400" dirty="0">
                <a:latin typeface="Aparajita" panose="020B0604020202020204" pitchFamily="34" charset="0"/>
                <a:cs typeface="Aparajita" panose="020B0604020202020204" pitchFamily="34" charset="0"/>
              </a:rPr>
              <a:t>2017</a:t>
            </a:r>
          </a:p>
        </p:txBody>
      </p:sp>
      <p:sp>
        <p:nvSpPr>
          <p:cNvPr id="3" name="Slide Number Placeholder 2"/>
          <p:cNvSpPr>
            <a:spLocks noGrp="1"/>
          </p:cNvSpPr>
          <p:nvPr>
            <p:ph type="sldNum" sz="quarter" idx="12"/>
          </p:nvPr>
        </p:nvSpPr>
        <p:spPr>
          <a:xfrm>
            <a:off x="6841755" y="6350264"/>
            <a:ext cx="2057400" cy="365125"/>
          </a:xfrm>
        </p:spPr>
        <p:txBody>
          <a:bodyPr/>
          <a:lstStyle/>
          <a:p>
            <a:fld id="{143A17DC-E997-4BB2-AB9D-96CB07FB0AB8}" type="slidenum">
              <a:rPr lang="en-US" smtClean="0"/>
              <a:t>1</a:t>
            </a:fld>
            <a:endParaRPr lang="en-US" dirty="0"/>
          </a:p>
        </p:txBody>
      </p:sp>
      <p:grpSp>
        <p:nvGrpSpPr>
          <p:cNvPr id="6" name="Group 5"/>
          <p:cNvGrpSpPr/>
          <p:nvPr/>
        </p:nvGrpSpPr>
        <p:grpSpPr>
          <a:xfrm>
            <a:off x="7777973" y="6489019"/>
            <a:ext cx="873657" cy="230431"/>
            <a:chOff x="6887206" y="6221422"/>
            <a:chExt cx="1938254" cy="487337"/>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
        <p:nvSpPr>
          <p:cNvPr id="5" name="TextBox 4"/>
          <p:cNvSpPr txBox="1"/>
          <p:nvPr/>
        </p:nvSpPr>
        <p:spPr>
          <a:xfrm>
            <a:off x="2020594" y="6416525"/>
            <a:ext cx="5102807" cy="369332"/>
          </a:xfrm>
          <a:prstGeom prst="rect">
            <a:avLst/>
          </a:prstGeom>
          <a:noFill/>
        </p:spPr>
        <p:txBody>
          <a:bodyPr wrap="none" rtlCol="0">
            <a:spAutoFit/>
          </a:bodyPr>
          <a:lstStyle/>
          <a:p>
            <a:r>
              <a:rPr lang="en-US" dirty="0"/>
              <a:t>	915-252-5753	www.DebbiHester.com</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6523" y="1863970"/>
            <a:ext cx="8565234" cy="4006790"/>
          </a:xfrm>
          <a:prstGeom prst="rect">
            <a:avLst/>
          </a:prstGeom>
        </p:spPr>
      </p:pic>
    </p:spTree>
    <p:extLst>
      <p:ext uri="{BB962C8B-B14F-4D97-AF65-F5344CB8AC3E}">
        <p14:creationId xmlns:p14="http://schemas.microsoft.com/office/powerpoint/2010/main" val="31868003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6919"/>
            <a:ext cx="9144000" cy="1077218"/>
          </a:xfrm>
          <a:prstGeom prst="rect">
            <a:avLst/>
          </a:prstGeom>
          <a:noFill/>
        </p:spPr>
        <p:txBody>
          <a:bodyPr wrap="square" rtlCol="0">
            <a:spAutoFit/>
          </a:bodyPr>
          <a:lstStyle/>
          <a:p>
            <a:r>
              <a:rPr lang="en-US" sz="3200" dirty="0"/>
              <a:t>Upper Valley </a:t>
            </a:r>
          </a:p>
          <a:p>
            <a:r>
              <a:rPr lang="en-US" sz="3200" dirty="0"/>
              <a:t>El Paso Tennis West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694" y="3624606"/>
            <a:ext cx="4637943" cy="266189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6637" y="236362"/>
            <a:ext cx="4202724" cy="279481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53353" y="3204503"/>
            <a:ext cx="4009292" cy="2666179"/>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7877" y="1046327"/>
            <a:ext cx="3886200" cy="2500373"/>
          </a:xfrm>
          <a:prstGeom prst="rect">
            <a:avLst/>
          </a:prstGeom>
        </p:spPr>
      </p:pic>
      <p:sp>
        <p:nvSpPr>
          <p:cNvPr id="7" name="Slide Number Placeholder 6"/>
          <p:cNvSpPr>
            <a:spLocks noGrp="1"/>
          </p:cNvSpPr>
          <p:nvPr>
            <p:ph type="sldNum" sz="quarter" idx="12"/>
          </p:nvPr>
        </p:nvSpPr>
        <p:spPr/>
        <p:txBody>
          <a:bodyPr/>
          <a:lstStyle/>
          <a:p>
            <a:fld id="{143A17DC-E997-4BB2-AB9D-96CB07FB0AB8}" type="slidenum">
              <a:rPr lang="en-US" smtClean="0"/>
              <a:t>10</a:t>
            </a:fld>
            <a:endParaRPr lang="en-US"/>
          </a:p>
        </p:txBody>
      </p:sp>
      <p:grpSp>
        <p:nvGrpSpPr>
          <p:cNvPr id="9" name="Group 8"/>
          <p:cNvGrpSpPr/>
          <p:nvPr/>
        </p:nvGrpSpPr>
        <p:grpSpPr>
          <a:xfrm>
            <a:off x="7926023" y="6496048"/>
            <a:ext cx="873657" cy="230431"/>
            <a:chOff x="6887206" y="6221422"/>
            <a:chExt cx="1938254" cy="487337"/>
          </a:xfrm>
        </p:grpSpPr>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
        <p:nvSpPr>
          <p:cNvPr id="12" name="TextBox 11"/>
          <p:cNvSpPr txBox="1"/>
          <p:nvPr/>
        </p:nvSpPr>
        <p:spPr>
          <a:xfrm>
            <a:off x="2301949" y="6423554"/>
            <a:ext cx="5102807" cy="369332"/>
          </a:xfrm>
          <a:prstGeom prst="rect">
            <a:avLst/>
          </a:prstGeom>
          <a:noFill/>
        </p:spPr>
        <p:txBody>
          <a:bodyPr wrap="none" rtlCol="0">
            <a:spAutoFit/>
          </a:bodyPr>
          <a:lstStyle/>
          <a:p>
            <a:r>
              <a:rPr lang="en-US" dirty="0"/>
              <a:t>	915-252-5753	www.DebbiHester.com</a:t>
            </a:r>
          </a:p>
        </p:txBody>
      </p:sp>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spTree>
    <p:extLst>
      <p:ext uri="{BB962C8B-B14F-4D97-AF65-F5344CB8AC3E}">
        <p14:creationId xmlns:p14="http://schemas.microsoft.com/office/powerpoint/2010/main" val="34840434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6187912" cy="1200329"/>
          </a:xfrm>
          <a:prstGeom prst="rect">
            <a:avLst/>
          </a:prstGeom>
          <a:noFill/>
        </p:spPr>
        <p:txBody>
          <a:bodyPr wrap="none" rtlCol="0">
            <a:spAutoFit/>
          </a:bodyPr>
          <a:lstStyle/>
          <a:p>
            <a:r>
              <a:rPr lang="en-US" sz="3600" dirty="0"/>
              <a:t>Northeast El Paso</a:t>
            </a:r>
          </a:p>
          <a:p>
            <a:r>
              <a:rPr lang="en-US" sz="3600" dirty="0"/>
              <a:t>Painted Dunes Gulf Course</a:t>
            </a:r>
          </a:p>
        </p:txBody>
      </p:sp>
      <p:pic>
        <p:nvPicPr>
          <p:cNvPr id="4098" name="Picture 2" descr="http://www.themunicipal.com/wp-content/uploads/2012/07/Painted-Dunes-1024x4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2215" y="4402260"/>
            <a:ext cx="4892393" cy="195409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golfkentuckylinks.com/Images/Golf%20outings%20Trips/Painted%20Dun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092" y="3867397"/>
            <a:ext cx="4038123" cy="197728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extras.mnginteractive.com/live/media/site525/2011/0726/20110726_040312_coyote_5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6398" y="2031266"/>
            <a:ext cx="3248211" cy="2150316"/>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vipsavingsnetwork.com/media/merchant/logo/painted-dunes-golf-course-1eulrqaj507xq.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092" y="1271627"/>
            <a:ext cx="5688634" cy="217193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143A17DC-E997-4BB2-AB9D-96CB07FB0AB8}" type="slidenum">
              <a:rPr lang="en-US" smtClean="0"/>
              <a:t>11</a:t>
            </a:fld>
            <a:endParaRPr lang="en-US"/>
          </a:p>
        </p:txBody>
      </p:sp>
      <p:grpSp>
        <p:nvGrpSpPr>
          <p:cNvPr id="9" name="Group 8"/>
          <p:cNvGrpSpPr/>
          <p:nvPr/>
        </p:nvGrpSpPr>
        <p:grpSpPr>
          <a:xfrm>
            <a:off x="8078521" y="6519707"/>
            <a:ext cx="873657" cy="230431"/>
            <a:chOff x="6887206" y="6221422"/>
            <a:chExt cx="1938254" cy="487337"/>
          </a:xfrm>
        </p:grpSpPr>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
        <p:nvSpPr>
          <p:cNvPr id="12" name="TextBox 11"/>
          <p:cNvSpPr txBox="1"/>
          <p:nvPr/>
        </p:nvSpPr>
        <p:spPr>
          <a:xfrm>
            <a:off x="2383843" y="6469574"/>
            <a:ext cx="5102807" cy="369332"/>
          </a:xfrm>
          <a:prstGeom prst="rect">
            <a:avLst/>
          </a:prstGeom>
          <a:noFill/>
        </p:spPr>
        <p:txBody>
          <a:bodyPr wrap="none" rtlCol="0">
            <a:spAutoFit/>
          </a:bodyPr>
          <a:lstStyle/>
          <a:p>
            <a:r>
              <a:rPr lang="en-US" dirty="0"/>
              <a:t>	915-252-5753	www.DebbiHester.com</a:t>
            </a:r>
          </a:p>
        </p:txBody>
      </p:sp>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spTree>
    <p:extLst>
      <p:ext uri="{BB962C8B-B14F-4D97-AF65-F5344CB8AC3E}">
        <p14:creationId xmlns:p14="http://schemas.microsoft.com/office/powerpoint/2010/main" val="34317867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6149440" cy="1200329"/>
          </a:xfrm>
          <a:prstGeom prst="rect">
            <a:avLst/>
          </a:prstGeom>
          <a:noFill/>
        </p:spPr>
        <p:txBody>
          <a:bodyPr wrap="none" rtlCol="0">
            <a:spAutoFit/>
          </a:bodyPr>
          <a:lstStyle/>
          <a:p>
            <a:r>
              <a:rPr lang="en-US" sz="3600" dirty="0"/>
              <a:t>East El Paso</a:t>
            </a:r>
          </a:p>
          <a:p>
            <a:r>
              <a:rPr lang="en-US" sz="3600" dirty="0"/>
              <a:t>Butterfield Trail Gulf Course</a:t>
            </a:r>
          </a:p>
        </p:txBody>
      </p:sp>
      <p:pic>
        <p:nvPicPr>
          <p:cNvPr id="9218" name="Picture 2" descr="http://cdn.cybergolf.com/images/1418/Practice-Range.jpg"/>
          <p:cNvPicPr>
            <a:picLocks noChangeAspect="1" noChangeArrowheads="1"/>
          </p:cNvPicPr>
          <p:nvPr/>
        </p:nvPicPr>
        <p:blipFill rotWithShape="1">
          <a:blip r:embed="rId3">
            <a:extLst>
              <a:ext uri="{28A0092B-C50C-407E-A947-70E740481C1C}">
                <a14:useLocalDpi xmlns:a14="http://schemas.microsoft.com/office/drawing/2010/main" val="0"/>
              </a:ext>
            </a:extLst>
          </a:blip>
          <a:srcRect l="3356" t="4300" r="3983" b="4896"/>
          <a:stretch/>
        </p:blipFill>
        <p:spPr bwMode="auto">
          <a:xfrm>
            <a:off x="143850" y="3936937"/>
            <a:ext cx="3513750" cy="2259931"/>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cdn.cybergolf.com/images/1418/BT-hole16.jpg"/>
          <p:cNvPicPr>
            <a:picLocks noChangeAspect="1" noChangeArrowheads="1"/>
          </p:cNvPicPr>
          <p:nvPr/>
        </p:nvPicPr>
        <p:blipFill rotWithShape="1">
          <a:blip r:embed="rId4">
            <a:extLst>
              <a:ext uri="{28A0092B-C50C-407E-A947-70E740481C1C}">
                <a14:useLocalDpi xmlns:a14="http://schemas.microsoft.com/office/drawing/2010/main" val="0"/>
              </a:ext>
            </a:extLst>
          </a:blip>
          <a:srcRect l="3527" t="4843" r="3620" b="5638"/>
          <a:stretch/>
        </p:blipFill>
        <p:spPr bwMode="auto">
          <a:xfrm>
            <a:off x="5199709" y="1033104"/>
            <a:ext cx="3528032" cy="2476501"/>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http://www.homesforsaleinlascruces.com/files/tiny_mce/image_manager/butterfieldcourse.jpg"/>
          <p:cNvPicPr>
            <a:picLocks noChangeAspect="1" noChangeArrowheads="1"/>
          </p:cNvPicPr>
          <p:nvPr/>
        </p:nvPicPr>
        <p:blipFill rotWithShape="1">
          <a:blip r:embed="rId5">
            <a:extLst>
              <a:ext uri="{28A0092B-C50C-407E-A947-70E740481C1C}">
                <a14:useLocalDpi xmlns:a14="http://schemas.microsoft.com/office/drawing/2010/main" val="0"/>
              </a:ext>
            </a:extLst>
          </a:blip>
          <a:srcRect l="2391" t="6739" r="2502" b="6834"/>
          <a:stretch/>
        </p:blipFill>
        <p:spPr bwMode="auto">
          <a:xfrm>
            <a:off x="3947746" y="3928452"/>
            <a:ext cx="5011615" cy="2268416"/>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http://grfx.cstv.com/photos/schools/utep/sports/m-golf/auto_original/6235808.jpe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5199" y="1033104"/>
            <a:ext cx="4929311" cy="24765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43850" y="3548241"/>
            <a:ext cx="8815511" cy="388696"/>
          </a:xfrm>
          <a:prstGeom prst="rect">
            <a:avLst/>
          </a:prstGeom>
        </p:spPr>
        <p:txBody>
          <a:bodyPr wrap="square">
            <a:spAutoFit/>
          </a:bodyPr>
          <a:lstStyle/>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Butterfield Trail public golf course is the #3 best course in Texas per Golf Week magazine.</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143A17DC-E997-4BB2-AB9D-96CB07FB0AB8}" type="slidenum">
              <a:rPr lang="en-US" smtClean="0"/>
              <a:t>12</a:t>
            </a:fld>
            <a:endParaRPr lang="en-US"/>
          </a:p>
        </p:txBody>
      </p:sp>
      <p:grpSp>
        <p:nvGrpSpPr>
          <p:cNvPr id="10" name="Group 9"/>
          <p:cNvGrpSpPr/>
          <p:nvPr/>
        </p:nvGrpSpPr>
        <p:grpSpPr>
          <a:xfrm>
            <a:off x="7926023" y="6461612"/>
            <a:ext cx="873657" cy="230431"/>
            <a:chOff x="6887206" y="6221422"/>
            <a:chExt cx="1938254" cy="487337"/>
          </a:xfrm>
        </p:grpSpPr>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
        <p:nvSpPr>
          <p:cNvPr id="13" name="TextBox 12"/>
          <p:cNvSpPr txBox="1"/>
          <p:nvPr/>
        </p:nvSpPr>
        <p:spPr>
          <a:xfrm>
            <a:off x="2383843" y="6411479"/>
            <a:ext cx="5102807" cy="369332"/>
          </a:xfrm>
          <a:prstGeom prst="rect">
            <a:avLst/>
          </a:prstGeom>
          <a:noFill/>
        </p:spPr>
        <p:txBody>
          <a:bodyPr wrap="none" rtlCol="0">
            <a:spAutoFit/>
          </a:bodyPr>
          <a:lstStyle/>
          <a:p>
            <a:r>
              <a:rPr lang="en-US" dirty="0"/>
              <a:t>	915-252-5753	www.DebbiHester.com</a:t>
            </a:r>
          </a:p>
        </p:txBody>
      </p:sp>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spTree>
    <p:extLst>
      <p:ext uri="{BB962C8B-B14F-4D97-AF65-F5344CB8AC3E}">
        <p14:creationId xmlns:p14="http://schemas.microsoft.com/office/powerpoint/2010/main" val="35514739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3133" y="546262"/>
            <a:ext cx="3084371" cy="4893647"/>
          </a:xfrm>
          <a:prstGeom prst="rect">
            <a:avLst/>
          </a:prstGeom>
          <a:noFill/>
        </p:spPr>
        <p:txBody>
          <a:bodyPr wrap="none" rtlCol="0">
            <a:spAutoFit/>
          </a:bodyPr>
          <a:lstStyle/>
          <a:p>
            <a:pPr marL="342900" indent="-342900">
              <a:buFont typeface="Arial" panose="020B0604020202020204" pitchFamily="34" charset="0"/>
              <a:buChar char="•"/>
            </a:pPr>
            <a:r>
              <a:rPr lang="en-US" sz="2400"/>
              <a:t>Geographic diversity</a:t>
            </a:r>
          </a:p>
          <a:p>
            <a:endParaRPr lang="en-US" sz="2400"/>
          </a:p>
          <a:p>
            <a:pPr marL="342900" indent="-342900">
              <a:buFont typeface="Arial" panose="020B0604020202020204" pitchFamily="34" charset="0"/>
              <a:buChar char="•"/>
            </a:pPr>
            <a:r>
              <a:rPr lang="en-US" sz="2400"/>
              <a:t>Central El Paso</a:t>
            </a:r>
          </a:p>
          <a:p>
            <a:pPr marL="342900" indent="-342900">
              <a:buFont typeface="Arial" panose="020B0604020202020204" pitchFamily="34" charset="0"/>
              <a:buChar char="•"/>
            </a:pPr>
            <a:endParaRPr lang="en-US" sz="2400"/>
          </a:p>
          <a:p>
            <a:pPr marL="342900" indent="-342900">
              <a:buFont typeface="Arial" panose="020B0604020202020204" pitchFamily="34" charset="0"/>
              <a:buChar char="•"/>
            </a:pPr>
            <a:r>
              <a:rPr lang="en-US" sz="2400"/>
              <a:t>Downtown </a:t>
            </a:r>
          </a:p>
          <a:p>
            <a:pPr marL="342900" indent="-342900">
              <a:buFont typeface="Arial" panose="020B0604020202020204" pitchFamily="34" charset="0"/>
              <a:buChar char="•"/>
            </a:pPr>
            <a:endParaRPr lang="en-US" sz="2400"/>
          </a:p>
          <a:p>
            <a:pPr marL="342900" indent="-342900">
              <a:buFont typeface="Arial" panose="020B0604020202020204" pitchFamily="34" charset="0"/>
              <a:buChar char="•"/>
            </a:pPr>
            <a:r>
              <a:rPr lang="en-US" sz="2400"/>
              <a:t>Rim Road </a:t>
            </a:r>
          </a:p>
          <a:p>
            <a:pPr marL="342900" indent="-342900">
              <a:buFont typeface="Arial" panose="020B0604020202020204" pitchFamily="34" charset="0"/>
              <a:buChar char="•"/>
            </a:pPr>
            <a:endParaRPr lang="en-US" sz="2400"/>
          </a:p>
          <a:p>
            <a:pPr marL="342900" indent="-342900">
              <a:buFont typeface="Arial" panose="020B0604020202020204" pitchFamily="34" charset="0"/>
              <a:buChar char="•"/>
            </a:pPr>
            <a:r>
              <a:rPr lang="en-US" sz="2400"/>
              <a:t>Kern </a:t>
            </a:r>
          </a:p>
          <a:p>
            <a:pPr marL="342900" indent="-342900">
              <a:buFont typeface="Arial" panose="020B0604020202020204" pitchFamily="34" charset="0"/>
              <a:buChar char="•"/>
            </a:pPr>
            <a:endParaRPr lang="en-US" sz="2400"/>
          </a:p>
          <a:p>
            <a:pPr marL="342900" indent="-342900">
              <a:buFont typeface="Arial" panose="020B0604020202020204" pitchFamily="34" charset="0"/>
              <a:buChar char="•"/>
            </a:pPr>
            <a:r>
              <a:rPr lang="en-US" sz="2400"/>
              <a:t>TTUHSC</a:t>
            </a:r>
          </a:p>
          <a:p>
            <a:pPr marL="342900" indent="-342900">
              <a:buFont typeface="Arial" panose="020B0604020202020204" pitchFamily="34" charset="0"/>
              <a:buChar char="•"/>
            </a:pPr>
            <a:endParaRPr lang="en-US" sz="2400"/>
          </a:p>
          <a:p>
            <a:pPr marL="342900" indent="-342900">
              <a:buFont typeface="Arial" panose="020B0604020202020204" pitchFamily="34" charset="0"/>
              <a:buChar char="•"/>
            </a:pPr>
            <a:r>
              <a:rPr lang="en-US" sz="2400"/>
              <a:t>El Paso Airport</a:t>
            </a:r>
          </a:p>
        </p:txBody>
      </p:sp>
      <p:pic>
        <p:nvPicPr>
          <p:cNvPr id="3074" name="Picture 2" descr="http://thecitymagazineelp.com/wp-content/uploads/2014/02/CafeCentra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53328" y="204050"/>
            <a:ext cx="2852801" cy="19430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46120" y="1267397"/>
            <a:ext cx="2641827" cy="1759456"/>
          </a:xfrm>
          <a:prstGeom prst="rect">
            <a:avLst/>
          </a:prstGeom>
        </p:spPr>
      </p:pic>
      <p:pic>
        <p:nvPicPr>
          <p:cNvPr id="3076" name="Picture 4" descr="http://businessclimate.com/sites/default/files/imagecache/node_article_610x398_scale_crop/7701109DBM642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3328" y="2450592"/>
            <a:ext cx="2852801" cy="186133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lookingforadventure.com/photopages/danburysamples/elpasosculptur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46119" y="3351063"/>
            <a:ext cx="2641827" cy="292673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53327" y="4615394"/>
            <a:ext cx="2852801" cy="1899965"/>
          </a:xfrm>
          <a:prstGeom prst="rect">
            <a:avLst/>
          </a:prstGeom>
        </p:spPr>
      </p:pic>
      <p:sp>
        <p:nvSpPr>
          <p:cNvPr id="3" name="Slide Number Placeholder 2"/>
          <p:cNvSpPr>
            <a:spLocks noGrp="1"/>
          </p:cNvSpPr>
          <p:nvPr>
            <p:ph type="sldNum" sz="quarter" idx="12"/>
          </p:nvPr>
        </p:nvSpPr>
        <p:spPr/>
        <p:txBody>
          <a:bodyPr/>
          <a:lstStyle/>
          <a:p>
            <a:fld id="{143A17DC-E997-4BB2-AB9D-96CB07FB0AB8}" type="slidenum">
              <a:rPr lang="en-US" smtClean="0"/>
              <a:t>13</a:t>
            </a:fld>
            <a:endParaRPr lang="en-US"/>
          </a:p>
        </p:txBody>
      </p:sp>
      <p:grpSp>
        <p:nvGrpSpPr>
          <p:cNvPr id="10" name="Group 9"/>
          <p:cNvGrpSpPr/>
          <p:nvPr/>
        </p:nvGrpSpPr>
        <p:grpSpPr>
          <a:xfrm>
            <a:off x="8032471" y="6523571"/>
            <a:ext cx="873657" cy="230431"/>
            <a:chOff x="6887206" y="6221422"/>
            <a:chExt cx="1938254" cy="487337"/>
          </a:xfrm>
        </p:grpSpPr>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
        <p:nvSpPr>
          <p:cNvPr id="13" name="TextBox 12"/>
          <p:cNvSpPr txBox="1"/>
          <p:nvPr/>
        </p:nvSpPr>
        <p:spPr>
          <a:xfrm>
            <a:off x="2142403" y="6473438"/>
            <a:ext cx="5102807" cy="369332"/>
          </a:xfrm>
          <a:prstGeom prst="rect">
            <a:avLst/>
          </a:prstGeom>
          <a:noFill/>
        </p:spPr>
        <p:txBody>
          <a:bodyPr wrap="none" rtlCol="0">
            <a:spAutoFit/>
          </a:bodyPr>
          <a:lstStyle/>
          <a:p>
            <a:r>
              <a:rPr lang="en-US" dirty="0"/>
              <a:t>	915-252-5753	www.DebbiHester.com</a:t>
            </a:r>
          </a:p>
        </p:txBody>
      </p:sp>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spTree>
    <p:extLst>
      <p:ext uri="{BB962C8B-B14F-4D97-AF65-F5344CB8AC3E}">
        <p14:creationId xmlns:p14="http://schemas.microsoft.com/office/powerpoint/2010/main" val="640163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50" y="10773"/>
            <a:ext cx="7662841" cy="1200329"/>
          </a:xfrm>
          <a:prstGeom prst="rect">
            <a:avLst/>
          </a:prstGeom>
          <a:noFill/>
        </p:spPr>
        <p:txBody>
          <a:bodyPr wrap="square" rtlCol="0">
            <a:spAutoFit/>
          </a:bodyPr>
          <a:lstStyle/>
          <a:p>
            <a:r>
              <a:rPr lang="en-US" sz="3600" dirty="0"/>
              <a:t>East El Paso has 80% of the Population!</a:t>
            </a:r>
          </a:p>
        </p:txBody>
      </p:sp>
      <p:pic>
        <p:nvPicPr>
          <p:cNvPr id="4098" name="Picture 2" descr="http://www.dot.state.tx.us/elp/mis/ih10loop375/dtmint6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78503" y="3715221"/>
            <a:ext cx="2272269" cy="173934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esc19.net/images/sisd_logo.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07403" y="4029878"/>
            <a:ext cx="1748089" cy="173934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www.delavegadevelopment.com/uploads/images/Las-Palmas-Header.jpg"/>
          <p:cNvPicPr>
            <a:picLocks noChangeAspect="1" noChangeArrowheads="1"/>
          </p:cNvPicPr>
          <p:nvPr/>
        </p:nvPicPr>
        <p:blipFill rotWithShape="1">
          <a:blip r:embed="rId5">
            <a:extLst>
              <a:ext uri="{28A0092B-C50C-407E-A947-70E740481C1C}">
                <a14:useLocalDpi xmlns:a14="http://schemas.microsoft.com/office/drawing/2010/main" val="0"/>
              </a:ext>
            </a:extLst>
          </a:blip>
          <a:srcRect l="3730" t="6530" r="4240" b="13511"/>
          <a:stretch/>
        </p:blipFill>
        <p:spPr bwMode="auto">
          <a:xfrm>
            <a:off x="207407" y="3483406"/>
            <a:ext cx="4365163" cy="228582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x.lnimg.com/photo/poster_768/2abb5794ae8b4380ad42f0026b3ddce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7507" y="981763"/>
            <a:ext cx="2983925" cy="212190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www.robinsmorton.com/wp-content/uploads/2014/10/sierra_providence_web_f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97636" y="1159684"/>
            <a:ext cx="3171999" cy="211466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www.riocan.com/images/default-source/default-album/las_palmas_marketplace_hero_2.jpg?sfvrsn=0"/>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33319"/>
          <a:stretch/>
        </p:blipFill>
        <p:spPr bwMode="auto">
          <a:xfrm>
            <a:off x="6745839" y="1368739"/>
            <a:ext cx="2209667" cy="2114667"/>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143A17DC-E997-4BB2-AB9D-96CB07FB0AB8}" type="slidenum">
              <a:rPr lang="en-US" smtClean="0"/>
              <a:t>14</a:t>
            </a:fld>
            <a:endParaRPr lang="en-US"/>
          </a:p>
        </p:txBody>
      </p:sp>
      <p:grpSp>
        <p:nvGrpSpPr>
          <p:cNvPr id="11" name="Group 10"/>
          <p:cNvGrpSpPr/>
          <p:nvPr/>
        </p:nvGrpSpPr>
        <p:grpSpPr>
          <a:xfrm>
            <a:off x="8078521" y="6504539"/>
            <a:ext cx="873657" cy="230431"/>
            <a:chOff x="6887206" y="6221422"/>
            <a:chExt cx="1938254" cy="487337"/>
          </a:xfrm>
        </p:grpSpPr>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
        <p:nvSpPr>
          <p:cNvPr id="14" name="TextBox 13"/>
          <p:cNvSpPr txBox="1"/>
          <p:nvPr/>
        </p:nvSpPr>
        <p:spPr>
          <a:xfrm>
            <a:off x="2383843" y="6513988"/>
            <a:ext cx="5102807" cy="369332"/>
          </a:xfrm>
          <a:prstGeom prst="rect">
            <a:avLst/>
          </a:prstGeom>
          <a:noFill/>
        </p:spPr>
        <p:txBody>
          <a:bodyPr wrap="none" rtlCol="0">
            <a:spAutoFit/>
          </a:bodyPr>
          <a:lstStyle/>
          <a:p>
            <a:r>
              <a:rPr lang="en-US" dirty="0"/>
              <a:t>	915-252-5753	www.DebbiHester.com</a:t>
            </a:r>
          </a:p>
        </p:txBody>
      </p:sp>
      <p:pic>
        <p:nvPicPr>
          <p:cNvPr id="15" name="Picture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spTree>
    <p:extLst>
      <p:ext uri="{BB962C8B-B14F-4D97-AF65-F5344CB8AC3E}">
        <p14:creationId xmlns:p14="http://schemas.microsoft.com/office/powerpoint/2010/main" val="9969814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01233"/>
            <a:ext cx="7886700" cy="1016794"/>
          </a:xfrm>
        </p:spPr>
        <p:txBody>
          <a:bodyPr/>
          <a:lstStyle/>
          <a:p>
            <a:r>
              <a:rPr lang="en-US" dirty="0"/>
              <a:t>Fountains at Farah</a:t>
            </a:r>
          </a:p>
        </p:txBody>
      </p:sp>
      <p:sp>
        <p:nvSpPr>
          <p:cNvPr id="4" name="Slide Number Placeholder 3"/>
          <p:cNvSpPr>
            <a:spLocks noGrp="1"/>
          </p:cNvSpPr>
          <p:nvPr>
            <p:ph type="sldNum" sz="quarter" idx="12"/>
          </p:nvPr>
        </p:nvSpPr>
        <p:spPr/>
        <p:txBody>
          <a:bodyPr/>
          <a:lstStyle/>
          <a:p>
            <a:fld id="{143A17DC-E997-4BB2-AB9D-96CB07FB0AB8}" type="slidenum">
              <a:rPr lang="en-US" smtClean="0"/>
              <a:t>15</a:t>
            </a:fld>
            <a:endParaRPr lang="en-US"/>
          </a:p>
        </p:txBody>
      </p:sp>
      <p:pic>
        <p:nvPicPr>
          <p:cNvPr id="2050" name="Picture 2" descr="Image result for fountains at farah el paso"/>
          <p:cNvPicPr>
            <a:picLocks noChangeAspect="1" noChangeArrowheads="1"/>
          </p:cNvPicPr>
          <p:nvPr/>
        </p:nvPicPr>
        <p:blipFill rotWithShape="1">
          <a:blip r:embed="rId2">
            <a:extLst>
              <a:ext uri="{28A0092B-C50C-407E-A947-70E740481C1C}">
                <a14:useLocalDpi xmlns:a14="http://schemas.microsoft.com/office/drawing/2010/main" val="0"/>
              </a:ext>
            </a:extLst>
          </a:blip>
          <a:srcRect r="24759" b="8373"/>
          <a:stretch/>
        </p:blipFill>
        <p:spPr bwMode="auto">
          <a:xfrm>
            <a:off x="105508" y="668216"/>
            <a:ext cx="3719146" cy="500282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fountains at farah el pas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38954" y="239836"/>
            <a:ext cx="5002823" cy="268751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pic>
        <p:nvPicPr>
          <p:cNvPr id="2056" name="Picture 8" descr="Image result for fountains at farah el pas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8954" y="3035179"/>
            <a:ext cx="5002823" cy="321334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728446" y="6440487"/>
            <a:ext cx="4179477" cy="369332"/>
          </a:xfrm>
          <a:prstGeom prst="rect">
            <a:avLst/>
          </a:prstGeom>
        </p:spPr>
        <p:txBody>
          <a:bodyPr wrap="none">
            <a:spAutoFit/>
          </a:bodyPr>
          <a:lstStyle/>
          <a:p>
            <a:r>
              <a:rPr lang="en-US" dirty="0"/>
              <a:t>915-252-5753	www.DebbiHester.com</a:t>
            </a:r>
          </a:p>
        </p:txBody>
      </p:sp>
      <p:grpSp>
        <p:nvGrpSpPr>
          <p:cNvPr id="11" name="Group 10"/>
          <p:cNvGrpSpPr/>
          <p:nvPr/>
        </p:nvGrpSpPr>
        <p:grpSpPr>
          <a:xfrm>
            <a:off x="8078521" y="6461612"/>
            <a:ext cx="873657" cy="230431"/>
            <a:chOff x="6887206" y="6221422"/>
            <a:chExt cx="1938254" cy="487337"/>
          </a:xfrm>
        </p:grpSpPr>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Tree>
    <p:extLst>
      <p:ext uri="{BB962C8B-B14F-4D97-AF65-F5344CB8AC3E}">
        <p14:creationId xmlns:p14="http://schemas.microsoft.com/office/powerpoint/2010/main" val="14647015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663574"/>
          </a:xfrm>
        </p:spPr>
        <p:txBody>
          <a:bodyPr/>
          <a:lstStyle/>
          <a:p>
            <a:r>
              <a:rPr lang="en-US" dirty="0"/>
              <a:t>Shopping at the Fountains at Farah</a:t>
            </a:r>
          </a:p>
        </p:txBody>
      </p:sp>
      <p:sp>
        <p:nvSpPr>
          <p:cNvPr id="4" name="Slide Number Placeholder 3"/>
          <p:cNvSpPr>
            <a:spLocks noGrp="1"/>
          </p:cNvSpPr>
          <p:nvPr>
            <p:ph type="sldNum" sz="quarter" idx="12"/>
          </p:nvPr>
        </p:nvSpPr>
        <p:spPr/>
        <p:txBody>
          <a:bodyPr/>
          <a:lstStyle/>
          <a:p>
            <a:fld id="{143A17DC-E997-4BB2-AB9D-96CB07FB0AB8}" type="slidenum">
              <a:rPr lang="en-US" smtClean="0"/>
              <a:t>16</a:t>
            </a:fld>
            <a:endParaRPr lang="en-US"/>
          </a:p>
        </p:txBody>
      </p:sp>
      <p:pic>
        <p:nvPicPr>
          <p:cNvPr id="3074" name="Picture 2" descr="Image result for fountains at farah shopping el pas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617" y="505313"/>
            <a:ext cx="4553683" cy="310161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fountains at farah shopping el pas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038" y="3789485"/>
            <a:ext cx="8469924" cy="274942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0592" y="505313"/>
            <a:ext cx="4305534" cy="310160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sp>
        <p:nvSpPr>
          <p:cNvPr id="5" name="Rectangle 4"/>
          <p:cNvSpPr/>
          <p:nvPr/>
        </p:nvSpPr>
        <p:spPr>
          <a:xfrm>
            <a:off x="2763882" y="6497644"/>
            <a:ext cx="4179477" cy="369332"/>
          </a:xfrm>
          <a:prstGeom prst="rect">
            <a:avLst/>
          </a:prstGeom>
        </p:spPr>
        <p:txBody>
          <a:bodyPr wrap="none">
            <a:spAutoFit/>
          </a:bodyPr>
          <a:lstStyle/>
          <a:p>
            <a:r>
              <a:rPr lang="en-US" dirty="0"/>
              <a:t>915-252-5753	www.DebbiHester.com</a:t>
            </a:r>
          </a:p>
        </p:txBody>
      </p:sp>
      <p:grpSp>
        <p:nvGrpSpPr>
          <p:cNvPr id="10" name="Group 9"/>
          <p:cNvGrpSpPr/>
          <p:nvPr/>
        </p:nvGrpSpPr>
        <p:grpSpPr>
          <a:xfrm>
            <a:off x="8078521" y="6538913"/>
            <a:ext cx="873657" cy="230431"/>
            <a:chOff x="6887206" y="6221422"/>
            <a:chExt cx="1938254" cy="487337"/>
          </a:xfrm>
        </p:grpSpPr>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Tree>
    <p:extLst>
      <p:ext uri="{BB962C8B-B14F-4D97-AF65-F5344CB8AC3E}">
        <p14:creationId xmlns:p14="http://schemas.microsoft.com/office/powerpoint/2010/main" val="37544917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988" y="0"/>
            <a:ext cx="7886700" cy="892174"/>
          </a:xfrm>
        </p:spPr>
        <p:txBody>
          <a:bodyPr/>
          <a:lstStyle/>
          <a:p>
            <a:r>
              <a:rPr lang="en-US" dirty="0"/>
              <a:t> Dining at the Fountains at Farah</a:t>
            </a:r>
          </a:p>
        </p:txBody>
      </p:sp>
      <p:sp>
        <p:nvSpPr>
          <p:cNvPr id="4" name="Slide Number Placeholder 3"/>
          <p:cNvSpPr>
            <a:spLocks noGrp="1"/>
          </p:cNvSpPr>
          <p:nvPr>
            <p:ph type="sldNum" sz="quarter" idx="12"/>
          </p:nvPr>
        </p:nvSpPr>
        <p:spPr/>
        <p:txBody>
          <a:bodyPr/>
          <a:lstStyle/>
          <a:p>
            <a:fld id="{143A17DC-E997-4BB2-AB9D-96CB07FB0AB8}" type="slidenum">
              <a:rPr lang="en-US" smtClean="0"/>
              <a:t>17</a:t>
            </a:fld>
            <a:endParaRPr lang="en-US"/>
          </a:p>
        </p:txBody>
      </p:sp>
      <p:pic>
        <p:nvPicPr>
          <p:cNvPr id="4098" name="Picture 2" descr="Image result for fountains at farah fine dining el pas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052" y="637197"/>
            <a:ext cx="4347063" cy="305557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fountains at farah fine dining el pas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6831" y="633412"/>
            <a:ext cx="4456233" cy="305935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fountains at farah fine dining el pas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053" y="3763438"/>
            <a:ext cx="4347062" cy="282263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mage result for fountains at farah fine dining el pas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6831" y="3763439"/>
            <a:ext cx="4456233" cy="282263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880908"/>
            <a:ext cx="1635369" cy="950885"/>
          </a:xfrm>
          <a:prstGeom prst="rect">
            <a:avLst/>
          </a:prstGeom>
        </p:spPr>
      </p:pic>
      <p:sp>
        <p:nvSpPr>
          <p:cNvPr id="5" name="Rectangle 4"/>
          <p:cNvSpPr/>
          <p:nvPr/>
        </p:nvSpPr>
        <p:spPr>
          <a:xfrm>
            <a:off x="2552599" y="6515677"/>
            <a:ext cx="4179477" cy="369332"/>
          </a:xfrm>
          <a:prstGeom prst="rect">
            <a:avLst/>
          </a:prstGeom>
        </p:spPr>
        <p:txBody>
          <a:bodyPr wrap="none">
            <a:spAutoFit/>
          </a:bodyPr>
          <a:lstStyle/>
          <a:p>
            <a:r>
              <a:rPr lang="en-US" dirty="0"/>
              <a:t>915-252-5753	www.DebbiHester.com</a:t>
            </a:r>
          </a:p>
        </p:txBody>
      </p:sp>
      <p:grpSp>
        <p:nvGrpSpPr>
          <p:cNvPr id="11" name="Group 10"/>
          <p:cNvGrpSpPr/>
          <p:nvPr/>
        </p:nvGrpSpPr>
        <p:grpSpPr>
          <a:xfrm>
            <a:off x="8119407" y="6526880"/>
            <a:ext cx="873657" cy="230431"/>
            <a:chOff x="6887206" y="6221422"/>
            <a:chExt cx="1938254" cy="487337"/>
          </a:xfrm>
        </p:grpSpPr>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Tree>
    <p:extLst>
      <p:ext uri="{BB962C8B-B14F-4D97-AF65-F5344CB8AC3E}">
        <p14:creationId xmlns:p14="http://schemas.microsoft.com/office/powerpoint/2010/main" val="22789020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079992" cy="3970318"/>
          </a:xfrm>
          <a:prstGeom prst="rect">
            <a:avLst/>
          </a:prstGeom>
          <a:noFill/>
        </p:spPr>
        <p:txBody>
          <a:bodyPr wrap="square" rtlCol="0">
            <a:spAutoFit/>
          </a:bodyPr>
          <a:lstStyle/>
          <a:p>
            <a:pPr algn="ctr"/>
            <a:r>
              <a:rPr lang="en-US" sz="2400" dirty="0"/>
              <a:t>Fort Bliss: Major contributor in El Paso, TX</a:t>
            </a:r>
          </a:p>
          <a:p>
            <a:pPr algn="ctr"/>
            <a:endParaRPr lang="en-US" sz="2400" dirty="0"/>
          </a:p>
          <a:p>
            <a:pPr algn="ctr"/>
            <a:r>
              <a:rPr lang="en-US" sz="2400" dirty="0"/>
              <a:t>William Beaumont Army Medical Center</a:t>
            </a:r>
          </a:p>
          <a:p>
            <a:pPr algn="ctr"/>
            <a:endParaRPr lang="en-US" dirty="0"/>
          </a:p>
          <a:p>
            <a:r>
              <a:rPr lang="en-US" dirty="0"/>
              <a:t>The city also has a large military presence with Fort Bliss, William Beaumont Army Medical Center and Biggs Army Airfield. The military installation of Fort Bliss is a major contributor to El Paso's economy. Fort Bliss began as a Calvary post in 1848. Today, Fort Bliss is the site of the United States Army's Air Defense Center and produces approximately $80 million in products and services annually, with about $60 million of those products and services purchased locally. Fort Bliss' total economic impact on the area has been estimated at more than $1 billion, with 12,000 soldiers currently stationed at the Fort.</a:t>
            </a:r>
          </a:p>
          <a:p>
            <a:endParaRPr lang="en-US" dirty="0"/>
          </a:p>
          <a:p>
            <a:r>
              <a:rPr lang="en-US" u="sng" dirty="0">
                <a:solidFill>
                  <a:schemeClr val="accent5"/>
                </a:solidFill>
              </a:rPr>
              <a:t>http://www.city-data.com/us-cities/The-South/El-Paso-Economy.html#ixzz4iapN0vqx</a:t>
            </a:r>
          </a:p>
        </p:txBody>
      </p:sp>
      <p:pic>
        <p:nvPicPr>
          <p:cNvPr id="5122" name="Picture 2" descr="http://www.wbamc.amedd.army.mil/images/Departments/Medicine/Medicin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4052996"/>
            <a:ext cx="4736591" cy="2364648"/>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143A17DC-E997-4BB2-AB9D-96CB07FB0AB8}" type="slidenum">
              <a:rPr lang="en-US" smtClean="0"/>
              <a:t>18</a:t>
            </a:fld>
            <a:endParaRPr lang="en-US"/>
          </a:p>
        </p:txBody>
      </p:sp>
      <p:grpSp>
        <p:nvGrpSpPr>
          <p:cNvPr id="8" name="Group 7"/>
          <p:cNvGrpSpPr/>
          <p:nvPr/>
        </p:nvGrpSpPr>
        <p:grpSpPr>
          <a:xfrm>
            <a:off x="8078521" y="6461612"/>
            <a:ext cx="873657" cy="230431"/>
            <a:chOff x="6887206" y="6221422"/>
            <a:chExt cx="1938254" cy="487337"/>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
        <p:nvSpPr>
          <p:cNvPr id="11" name="TextBox 10"/>
          <p:cNvSpPr txBox="1"/>
          <p:nvPr/>
        </p:nvSpPr>
        <p:spPr>
          <a:xfrm>
            <a:off x="2679667" y="6434748"/>
            <a:ext cx="5102807" cy="369332"/>
          </a:xfrm>
          <a:prstGeom prst="rect">
            <a:avLst/>
          </a:prstGeom>
          <a:noFill/>
        </p:spPr>
        <p:txBody>
          <a:bodyPr wrap="none" rtlCol="0">
            <a:spAutoFit/>
          </a:bodyPr>
          <a:lstStyle/>
          <a:p>
            <a:r>
              <a:rPr lang="en-US" dirty="0"/>
              <a:t>	915-252-5753	www.DebbiHester.com</a:t>
            </a:r>
          </a:p>
        </p:txBody>
      </p:sp>
      <p:pic>
        <p:nvPicPr>
          <p:cNvPr id="2" name="Picture 1"/>
          <p:cNvPicPr>
            <a:picLocks noChangeAspect="1"/>
          </p:cNvPicPr>
          <p:nvPr/>
        </p:nvPicPr>
        <p:blipFill>
          <a:blip r:embed="rId6"/>
          <a:stretch>
            <a:fillRect/>
          </a:stretch>
        </p:blipFill>
        <p:spPr>
          <a:xfrm>
            <a:off x="137700" y="4048715"/>
            <a:ext cx="4073815" cy="2386033"/>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spTree>
    <p:extLst>
      <p:ext uri="{BB962C8B-B14F-4D97-AF65-F5344CB8AC3E}">
        <p14:creationId xmlns:p14="http://schemas.microsoft.com/office/powerpoint/2010/main" val="7560796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7636"/>
            <a:ext cx="6160901" cy="1200329"/>
          </a:xfrm>
          <a:prstGeom prst="rect">
            <a:avLst/>
          </a:prstGeom>
        </p:spPr>
        <p:txBody>
          <a:bodyPr rtlCol="0">
            <a:spAutoFit/>
          </a:bodyPr>
          <a:lstStyle/>
          <a:p>
            <a:r>
              <a:rPr lang="en-US" sz="3600" dirty="0"/>
              <a:t>Fort Bliss</a:t>
            </a:r>
          </a:p>
          <a:p>
            <a:r>
              <a:rPr lang="en-US" sz="3600" dirty="0"/>
              <a:t>Freedom Crossing​</a:t>
            </a:r>
          </a:p>
        </p:txBody>
      </p:sp>
      <p:pic>
        <p:nvPicPr>
          <p:cNvPr id="5124" name="Picture 4" descr="http://ivn.us/wp-content/uploads/2015/01/fort-bliss.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524" y="1207965"/>
            <a:ext cx="4193930" cy="249463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www.rqconstruction.com/site/wp-content/uploads/Ft-Bliss-1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99134" y="942932"/>
            <a:ext cx="4092155" cy="2759668"/>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www.flagusa2007.com/diana/bliss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524" y="3741739"/>
            <a:ext cx="4193929" cy="2520993"/>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http://gff.com/wp-content/uploads/2010/12/0380-1166x65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99134" y="3741739"/>
            <a:ext cx="4092155" cy="2484281"/>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143A17DC-E997-4BB2-AB9D-96CB07FB0AB8}" type="slidenum">
              <a:rPr lang="en-US" smtClean="0"/>
              <a:t>19</a:t>
            </a:fld>
            <a:endParaRPr lang="en-US"/>
          </a:p>
        </p:txBody>
      </p:sp>
      <p:grpSp>
        <p:nvGrpSpPr>
          <p:cNvPr id="9" name="Group 8"/>
          <p:cNvGrpSpPr/>
          <p:nvPr/>
        </p:nvGrpSpPr>
        <p:grpSpPr>
          <a:xfrm>
            <a:off x="8017632" y="6491045"/>
            <a:ext cx="873657" cy="230431"/>
            <a:chOff x="6887206" y="6221422"/>
            <a:chExt cx="1938254" cy="487337"/>
          </a:xfrm>
        </p:grpSpPr>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
        <p:nvSpPr>
          <p:cNvPr id="12" name="TextBox 11"/>
          <p:cNvSpPr txBox="1"/>
          <p:nvPr/>
        </p:nvSpPr>
        <p:spPr>
          <a:xfrm>
            <a:off x="2574160" y="6357406"/>
            <a:ext cx="5102807" cy="369332"/>
          </a:xfrm>
          <a:prstGeom prst="rect">
            <a:avLst/>
          </a:prstGeom>
          <a:noFill/>
        </p:spPr>
        <p:txBody>
          <a:bodyPr wrap="none" rtlCol="0">
            <a:spAutoFit/>
          </a:bodyPr>
          <a:lstStyle/>
          <a:p>
            <a:r>
              <a:rPr lang="en-US" dirty="0"/>
              <a:t>	915-252-5753	www.DebbiHester.com</a:t>
            </a:r>
          </a:p>
        </p:txBody>
      </p:sp>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spTree>
    <p:extLst>
      <p:ext uri="{BB962C8B-B14F-4D97-AF65-F5344CB8AC3E}">
        <p14:creationId xmlns:p14="http://schemas.microsoft.com/office/powerpoint/2010/main" val="32878365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43A17DC-E997-4BB2-AB9D-96CB07FB0AB8}" type="slidenum">
              <a:rPr lang="en-US" smtClean="0"/>
              <a:t>2</a:t>
            </a:fld>
            <a:endParaRPr lang="en-US"/>
          </a:p>
        </p:txBody>
      </p:sp>
      <p:pic>
        <p:nvPicPr>
          <p:cNvPr id="1026" name="Picture 2" descr="Image result for visit el paso ap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161" y="624254"/>
            <a:ext cx="8203223" cy="57320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sp>
        <p:nvSpPr>
          <p:cNvPr id="7" name="Rectangle 6"/>
          <p:cNvSpPr/>
          <p:nvPr/>
        </p:nvSpPr>
        <p:spPr>
          <a:xfrm>
            <a:off x="2754823" y="6406362"/>
            <a:ext cx="4179477" cy="369332"/>
          </a:xfrm>
          <a:prstGeom prst="rect">
            <a:avLst/>
          </a:prstGeom>
        </p:spPr>
        <p:txBody>
          <a:bodyPr wrap="none">
            <a:spAutoFit/>
          </a:bodyPr>
          <a:lstStyle/>
          <a:p>
            <a:r>
              <a:rPr lang="en-US" dirty="0"/>
              <a:t>915-252-5753	www.DebbiHester.com</a:t>
            </a:r>
          </a:p>
        </p:txBody>
      </p:sp>
      <p:grpSp>
        <p:nvGrpSpPr>
          <p:cNvPr id="10" name="Group 9"/>
          <p:cNvGrpSpPr/>
          <p:nvPr/>
        </p:nvGrpSpPr>
        <p:grpSpPr>
          <a:xfrm>
            <a:off x="8038441" y="6491045"/>
            <a:ext cx="873657" cy="230431"/>
            <a:chOff x="6887206" y="6221422"/>
            <a:chExt cx="1938254" cy="487337"/>
          </a:xfrm>
        </p:grpSpPr>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
        <p:nvSpPr>
          <p:cNvPr id="9" name="Rectangle 8"/>
          <p:cNvSpPr/>
          <p:nvPr/>
        </p:nvSpPr>
        <p:spPr>
          <a:xfrm>
            <a:off x="3236268" y="154899"/>
            <a:ext cx="2429704" cy="369332"/>
          </a:xfrm>
          <a:prstGeom prst="rect">
            <a:avLst/>
          </a:prstGeom>
        </p:spPr>
        <p:txBody>
          <a:bodyPr wrap="none">
            <a:spAutoFit/>
          </a:bodyPr>
          <a:lstStyle/>
          <a:p>
            <a:r>
              <a:rPr lang="en-US" b="1" dirty="0">
                <a:solidFill>
                  <a:schemeClr val="accent5"/>
                </a:solidFill>
              </a:rPr>
              <a:t>http://visitelpaso.com/</a:t>
            </a:r>
          </a:p>
        </p:txBody>
      </p:sp>
    </p:spTree>
    <p:extLst>
      <p:ext uri="{BB962C8B-B14F-4D97-AF65-F5344CB8AC3E}">
        <p14:creationId xmlns:p14="http://schemas.microsoft.com/office/powerpoint/2010/main" val="41873335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2431435"/>
          </a:xfrm>
          <a:prstGeom prst="rect">
            <a:avLst/>
          </a:prstGeom>
          <a:noFill/>
        </p:spPr>
        <p:txBody>
          <a:bodyPr wrap="square" rtlCol="0">
            <a:spAutoFit/>
          </a:bodyPr>
          <a:lstStyle/>
          <a:p>
            <a:pPr algn="ctr"/>
            <a:r>
              <a:rPr lang="en-US" sz="3200" dirty="0"/>
              <a:t>Trans-Mountain Road</a:t>
            </a:r>
            <a:endParaRPr lang="en-US" sz="1200" dirty="0"/>
          </a:p>
          <a:p>
            <a:pPr algn="ctr"/>
            <a:r>
              <a:rPr lang="en-US" sz="3200" dirty="0"/>
              <a:t>Franklin Mountains State Park</a:t>
            </a:r>
          </a:p>
          <a:p>
            <a:pPr algn="ctr"/>
            <a:r>
              <a:rPr lang="en-US" sz="2400" u="sng" dirty="0">
                <a:solidFill>
                  <a:schemeClr val="accent5"/>
                </a:solidFill>
              </a:rPr>
              <a:t>http://tpwd.texas.gov/state-parks/franklin-mountains</a:t>
            </a:r>
          </a:p>
          <a:p>
            <a:pPr algn="ctr"/>
            <a:endParaRPr lang="en-US" sz="3200" dirty="0"/>
          </a:p>
          <a:p>
            <a:pPr algn="ctr"/>
            <a:endParaRPr lang="en-US" sz="3200" dirty="0"/>
          </a:p>
        </p:txBody>
      </p:sp>
      <p:pic>
        <p:nvPicPr>
          <p:cNvPr id="7" name="Picture 6"/>
          <p:cNvPicPr>
            <a:picLocks noChangeAspect="1"/>
          </p:cNvPicPr>
          <p:nvPr/>
        </p:nvPicPr>
        <p:blipFill>
          <a:blip r:embed="rId3"/>
          <a:stretch>
            <a:fillRect/>
          </a:stretch>
        </p:blipFill>
        <p:spPr>
          <a:xfrm>
            <a:off x="4035669" y="3906031"/>
            <a:ext cx="4916509" cy="2379772"/>
          </a:xfrm>
          <a:prstGeom prst="rect">
            <a:avLst/>
          </a:prstGeom>
        </p:spPr>
      </p:pic>
      <p:pic>
        <p:nvPicPr>
          <p:cNvPr id="8" name="Picture 7"/>
          <p:cNvPicPr>
            <a:picLocks noChangeAspect="1"/>
          </p:cNvPicPr>
          <p:nvPr/>
        </p:nvPicPr>
        <p:blipFill>
          <a:blip r:embed="rId4"/>
          <a:stretch>
            <a:fillRect/>
          </a:stretch>
        </p:blipFill>
        <p:spPr>
          <a:xfrm>
            <a:off x="219809" y="1696916"/>
            <a:ext cx="3666392" cy="4336124"/>
          </a:xfrm>
          <a:prstGeom prst="rect">
            <a:avLst/>
          </a:prstGeom>
        </p:spPr>
      </p:pic>
      <p:sp>
        <p:nvSpPr>
          <p:cNvPr id="5" name="Slide Number Placeholder 4"/>
          <p:cNvSpPr>
            <a:spLocks noGrp="1"/>
          </p:cNvSpPr>
          <p:nvPr>
            <p:ph type="sldNum" sz="quarter" idx="12"/>
          </p:nvPr>
        </p:nvSpPr>
        <p:spPr/>
        <p:txBody>
          <a:bodyPr/>
          <a:lstStyle/>
          <a:p>
            <a:fld id="{143A17DC-E997-4BB2-AB9D-96CB07FB0AB8}" type="slidenum">
              <a:rPr lang="en-US" smtClean="0"/>
              <a:t>20</a:t>
            </a:fld>
            <a:endParaRPr lang="en-US"/>
          </a:p>
        </p:txBody>
      </p:sp>
      <p:grpSp>
        <p:nvGrpSpPr>
          <p:cNvPr id="9" name="Group 8"/>
          <p:cNvGrpSpPr/>
          <p:nvPr/>
        </p:nvGrpSpPr>
        <p:grpSpPr>
          <a:xfrm>
            <a:off x="8078521" y="6461612"/>
            <a:ext cx="873657" cy="230431"/>
            <a:chOff x="6887206" y="6221422"/>
            <a:chExt cx="1938254" cy="487337"/>
          </a:xfrm>
        </p:grpSpPr>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
        <p:nvSpPr>
          <p:cNvPr id="12" name="TextBox 11"/>
          <p:cNvSpPr txBox="1"/>
          <p:nvPr/>
        </p:nvSpPr>
        <p:spPr>
          <a:xfrm>
            <a:off x="2452380" y="6389118"/>
            <a:ext cx="5102807" cy="369332"/>
          </a:xfrm>
          <a:prstGeom prst="rect">
            <a:avLst/>
          </a:prstGeom>
          <a:noFill/>
        </p:spPr>
        <p:txBody>
          <a:bodyPr wrap="none" rtlCol="0">
            <a:spAutoFit/>
          </a:bodyPr>
          <a:lstStyle/>
          <a:p>
            <a:r>
              <a:rPr lang="en-US" dirty="0"/>
              <a:t>	915-252-5753	www.DebbiHester.com</a:t>
            </a:r>
          </a:p>
        </p:txBody>
      </p:sp>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pic>
        <p:nvPicPr>
          <p:cNvPr id="3" name="Picture 2"/>
          <p:cNvPicPr>
            <a:picLocks noChangeAspect="1"/>
          </p:cNvPicPr>
          <p:nvPr/>
        </p:nvPicPr>
        <p:blipFill>
          <a:blip r:embed="rId8"/>
          <a:stretch>
            <a:fillRect/>
          </a:stretch>
        </p:blipFill>
        <p:spPr>
          <a:xfrm>
            <a:off x="3925766" y="1484128"/>
            <a:ext cx="5198976" cy="2351355"/>
          </a:xfrm>
          <a:prstGeom prst="rect">
            <a:avLst/>
          </a:prstGeom>
        </p:spPr>
      </p:pic>
    </p:spTree>
    <p:extLst>
      <p:ext uri="{BB962C8B-B14F-4D97-AF65-F5344CB8AC3E}">
        <p14:creationId xmlns:p14="http://schemas.microsoft.com/office/powerpoint/2010/main" val="3220393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0311" y="55888"/>
            <a:ext cx="7631289" cy="1065676"/>
          </a:xfrm>
          <a:prstGeom prst="rect">
            <a:avLst/>
          </a:prstGeom>
          <a:noFill/>
        </p:spPr>
        <p:txBody>
          <a:bodyPr wrap="square" rtlCol="0">
            <a:spAutoFit/>
          </a:bodyPr>
          <a:lstStyle/>
          <a:p>
            <a:pPr algn="just">
              <a:lnSpc>
                <a:spcPct val="107000"/>
              </a:lnSpc>
              <a:spcAft>
                <a:spcPts val="800"/>
              </a:spcAft>
            </a:pPr>
            <a:r>
              <a:rPr lang="en-US" sz="2000" dirty="0">
                <a:latin typeface="Calibri" panose="020F0502020204030204" pitchFamily="34" charset="0"/>
                <a:ea typeface="Calibri" panose="020F0502020204030204" pitchFamily="34" charset="0"/>
                <a:cs typeface="Times New Roman" panose="02020603050405020304" pitchFamily="18" charset="0"/>
              </a:rPr>
              <a:t>El Paso has the largest urban state park, 24,049 acres, (Mt. Franklin State Park) in the US. Work is underway that will ultimately have more than 100 miles of trails plus rock climbing.</a:t>
            </a:r>
          </a:p>
        </p:txBody>
      </p:sp>
      <p:pic>
        <p:nvPicPr>
          <p:cNvPr id="6146" name="Picture 2" descr="http://capi.myleasestar.com/v2/dimg-crop/8482864/1050x444/848286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9623" y="1121564"/>
            <a:ext cx="4954377" cy="197153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tpwd.texas.gov/state-parks/franklin-mountains/gallery/franklin-mts-entranc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1242" y="3212595"/>
            <a:ext cx="4439873" cy="3057091"/>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ttps://www.tpwmagazine.com/archive/2009/aug/images/LaurenceP.jpg"/>
          <p:cNvPicPr>
            <a:picLocks noChangeAspect="1" noChangeArrowheads="1"/>
          </p:cNvPicPr>
          <p:nvPr/>
        </p:nvPicPr>
        <p:blipFill rotWithShape="1">
          <a:blip r:embed="rId5">
            <a:extLst>
              <a:ext uri="{28A0092B-C50C-407E-A947-70E740481C1C}">
                <a14:useLocalDpi xmlns:a14="http://schemas.microsoft.com/office/drawing/2010/main" val="0"/>
              </a:ext>
            </a:extLst>
          </a:blip>
          <a:srcRect b="8054"/>
          <a:stretch/>
        </p:blipFill>
        <p:spPr bwMode="auto">
          <a:xfrm>
            <a:off x="193771" y="1263800"/>
            <a:ext cx="3875209" cy="222597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livingelpasohomes.com/wp-content/uploads/2010/08/IMG_104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311" y="3572228"/>
            <a:ext cx="4377471" cy="2457528"/>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143A17DC-E997-4BB2-AB9D-96CB07FB0AB8}" type="slidenum">
              <a:rPr lang="en-US" smtClean="0"/>
              <a:t>21</a:t>
            </a:fld>
            <a:endParaRPr lang="en-US"/>
          </a:p>
        </p:txBody>
      </p:sp>
      <p:grpSp>
        <p:nvGrpSpPr>
          <p:cNvPr id="9" name="Group 8"/>
          <p:cNvGrpSpPr/>
          <p:nvPr/>
        </p:nvGrpSpPr>
        <p:grpSpPr>
          <a:xfrm>
            <a:off x="8006572" y="6491045"/>
            <a:ext cx="873657" cy="230431"/>
            <a:chOff x="6887206" y="6221422"/>
            <a:chExt cx="1938254" cy="487337"/>
          </a:xfrm>
        </p:grpSpPr>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
        <p:nvSpPr>
          <p:cNvPr id="12" name="TextBox 11"/>
          <p:cNvSpPr txBox="1"/>
          <p:nvPr/>
        </p:nvSpPr>
        <p:spPr>
          <a:xfrm>
            <a:off x="2618793" y="6438809"/>
            <a:ext cx="5102807" cy="369332"/>
          </a:xfrm>
          <a:prstGeom prst="rect">
            <a:avLst/>
          </a:prstGeom>
          <a:noFill/>
        </p:spPr>
        <p:txBody>
          <a:bodyPr wrap="none" rtlCol="0">
            <a:spAutoFit/>
          </a:bodyPr>
          <a:lstStyle/>
          <a:p>
            <a:r>
              <a:rPr lang="en-US" dirty="0"/>
              <a:t>	915-252-5753	www.DebbiHester.com</a:t>
            </a:r>
          </a:p>
        </p:txBody>
      </p:sp>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spTree>
    <p:extLst>
      <p:ext uri="{BB962C8B-B14F-4D97-AF65-F5344CB8AC3E}">
        <p14:creationId xmlns:p14="http://schemas.microsoft.com/office/powerpoint/2010/main" val="34530017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5511" y="0"/>
            <a:ext cx="7886700" cy="811458"/>
          </a:xfrm>
        </p:spPr>
        <p:txBody>
          <a:bodyPr>
            <a:normAutofit fontScale="90000"/>
          </a:bodyPr>
          <a:lstStyle/>
          <a:p>
            <a:r>
              <a:rPr lang="en-US" sz="3600" dirty="0" err="1">
                <a:latin typeface="+mn-lt"/>
              </a:rPr>
              <a:t>Hueco</a:t>
            </a:r>
            <a:r>
              <a:rPr lang="en-US" sz="3600" dirty="0">
                <a:latin typeface="+mn-lt"/>
              </a:rPr>
              <a:t> Tanks State Park &amp; Historic Site</a:t>
            </a:r>
            <a:r>
              <a:rPr lang="en-US" dirty="0"/>
              <a:t/>
            </a:r>
            <a:br>
              <a:rPr lang="en-US" dirty="0"/>
            </a:br>
            <a:r>
              <a:rPr lang="en-US" sz="2200" u="sng" dirty="0">
                <a:solidFill>
                  <a:schemeClr val="accent5"/>
                </a:solidFill>
              </a:rPr>
              <a:t>http://tpwd.texas.gov/state-parks/hueco-tanks</a:t>
            </a:r>
            <a:endParaRPr lang="en-US" u="sng" dirty="0">
              <a:solidFill>
                <a:schemeClr val="accent5"/>
              </a:solidFill>
            </a:endParaRPr>
          </a:p>
        </p:txBody>
      </p:sp>
      <p:sp>
        <p:nvSpPr>
          <p:cNvPr id="4" name="Slide Number Placeholder 3"/>
          <p:cNvSpPr>
            <a:spLocks noGrp="1"/>
          </p:cNvSpPr>
          <p:nvPr>
            <p:ph type="sldNum" sz="quarter" idx="12"/>
          </p:nvPr>
        </p:nvSpPr>
        <p:spPr/>
        <p:txBody>
          <a:bodyPr/>
          <a:lstStyle/>
          <a:p>
            <a:fld id="{143A17DC-E997-4BB2-AB9D-96CB07FB0AB8}" type="slidenum">
              <a:rPr lang="en-US" smtClean="0"/>
              <a:t>22</a:t>
            </a:fld>
            <a:endParaRPr lang="en-US"/>
          </a:p>
        </p:txBody>
      </p:sp>
      <p:pic>
        <p:nvPicPr>
          <p:cNvPr id="5" name="Picture 4"/>
          <p:cNvPicPr>
            <a:picLocks noChangeAspect="1"/>
          </p:cNvPicPr>
          <p:nvPr/>
        </p:nvPicPr>
        <p:blipFill>
          <a:blip r:embed="rId2"/>
          <a:stretch>
            <a:fillRect/>
          </a:stretch>
        </p:blipFill>
        <p:spPr>
          <a:xfrm>
            <a:off x="90854" y="879231"/>
            <a:ext cx="5316415" cy="5477120"/>
          </a:xfrm>
          <a:prstGeom prst="rect">
            <a:avLst/>
          </a:prstGeom>
        </p:spPr>
      </p:pic>
      <p:pic>
        <p:nvPicPr>
          <p:cNvPr id="6" name="Picture 5"/>
          <p:cNvPicPr>
            <a:picLocks noChangeAspect="1"/>
          </p:cNvPicPr>
          <p:nvPr/>
        </p:nvPicPr>
        <p:blipFill>
          <a:blip r:embed="rId3"/>
          <a:stretch>
            <a:fillRect/>
          </a:stretch>
        </p:blipFill>
        <p:spPr>
          <a:xfrm>
            <a:off x="5552241" y="983578"/>
            <a:ext cx="3278267" cy="2876245"/>
          </a:xfrm>
          <a:prstGeom prst="rect">
            <a:avLst/>
          </a:prstGeom>
        </p:spPr>
      </p:pic>
      <p:pic>
        <p:nvPicPr>
          <p:cNvPr id="7" name="Picture 6"/>
          <p:cNvPicPr>
            <a:picLocks noChangeAspect="1"/>
          </p:cNvPicPr>
          <p:nvPr/>
        </p:nvPicPr>
        <p:blipFill>
          <a:blip r:embed="rId4"/>
          <a:stretch>
            <a:fillRect/>
          </a:stretch>
        </p:blipFill>
        <p:spPr>
          <a:xfrm>
            <a:off x="5552241" y="4000500"/>
            <a:ext cx="3278267" cy="2355851"/>
          </a:xfrm>
          <a:prstGeom prst="rect">
            <a:avLst/>
          </a:prstGeom>
        </p:spPr>
      </p:pic>
      <p:pic>
        <p:nvPicPr>
          <p:cNvPr id="8" name="Picture 7"/>
          <p:cNvPicPr>
            <a:picLocks noChangeAspect="1"/>
          </p:cNvPicPr>
          <p:nvPr/>
        </p:nvPicPr>
        <p:blipFill>
          <a:blip r:embed="rId5"/>
          <a:stretch>
            <a:fillRect/>
          </a:stretch>
        </p:blipFill>
        <p:spPr>
          <a:xfrm>
            <a:off x="90854" y="5770418"/>
            <a:ext cx="1633870" cy="951058"/>
          </a:xfrm>
          <a:prstGeom prst="rect">
            <a:avLst/>
          </a:prstGeom>
        </p:spPr>
      </p:pic>
      <p:sp>
        <p:nvSpPr>
          <p:cNvPr id="9" name="Rectangle 8"/>
          <p:cNvSpPr/>
          <p:nvPr/>
        </p:nvSpPr>
        <p:spPr>
          <a:xfrm>
            <a:off x="2869122" y="6424124"/>
            <a:ext cx="4179477" cy="369332"/>
          </a:xfrm>
          <a:prstGeom prst="rect">
            <a:avLst/>
          </a:prstGeom>
        </p:spPr>
        <p:txBody>
          <a:bodyPr wrap="none">
            <a:spAutoFit/>
          </a:bodyPr>
          <a:lstStyle/>
          <a:p>
            <a:r>
              <a:rPr lang="en-US" dirty="0"/>
              <a:t>915-252-5753	www.DebbiHester.com</a:t>
            </a:r>
          </a:p>
        </p:txBody>
      </p:sp>
      <p:pic>
        <p:nvPicPr>
          <p:cNvPr id="10" name="Picture 9"/>
          <p:cNvPicPr>
            <a:picLocks noChangeAspect="1"/>
          </p:cNvPicPr>
          <p:nvPr/>
        </p:nvPicPr>
        <p:blipFill>
          <a:blip r:embed="rId6"/>
          <a:stretch>
            <a:fillRect/>
          </a:stretch>
        </p:blipFill>
        <p:spPr>
          <a:xfrm>
            <a:off x="8030407" y="6489808"/>
            <a:ext cx="871804" cy="231668"/>
          </a:xfrm>
          <a:prstGeom prst="rect">
            <a:avLst/>
          </a:prstGeom>
        </p:spPr>
      </p:pic>
    </p:spTree>
    <p:extLst>
      <p:ext uri="{BB962C8B-B14F-4D97-AF65-F5344CB8AC3E}">
        <p14:creationId xmlns:p14="http://schemas.microsoft.com/office/powerpoint/2010/main" val="11971802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055380" cy="1400530"/>
          </a:xfrm>
        </p:spPr>
        <p:txBody>
          <a:bodyPr/>
          <a:lstStyle/>
          <a:p>
            <a:r>
              <a:rPr lang="en-US" sz="3600" dirty="0"/>
              <a:t>Central El Paso</a:t>
            </a:r>
            <a:br>
              <a:rPr lang="en-US" sz="3600" dirty="0"/>
            </a:br>
            <a:r>
              <a:rPr lang="en-US" sz="3600" dirty="0"/>
              <a:t>El Paso Zoo</a:t>
            </a:r>
          </a:p>
        </p:txBody>
      </p:sp>
      <p:pic>
        <p:nvPicPr>
          <p:cNvPr id="5" name="Picture 4"/>
          <p:cNvPicPr>
            <a:picLocks noChangeAspect="1"/>
          </p:cNvPicPr>
          <p:nvPr/>
        </p:nvPicPr>
        <p:blipFill>
          <a:blip r:embed="rId3"/>
          <a:stretch>
            <a:fillRect/>
          </a:stretch>
        </p:blipFill>
        <p:spPr>
          <a:xfrm>
            <a:off x="147483" y="1110825"/>
            <a:ext cx="4820171" cy="2811117"/>
          </a:xfrm>
          <a:prstGeom prst="rect">
            <a:avLst/>
          </a:prstGeom>
        </p:spPr>
      </p:pic>
      <p:pic>
        <p:nvPicPr>
          <p:cNvPr id="6" name="Picture 5"/>
          <p:cNvPicPr>
            <a:picLocks noChangeAspect="1"/>
          </p:cNvPicPr>
          <p:nvPr/>
        </p:nvPicPr>
        <p:blipFill>
          <a:blip r:embed="rId4"/>
          <a:stretch>
            <a:fillRect/>
          </a:stretch>
        </p:blipFill>
        <p:spPr>
          <a:xfrm>
            <a:off x="5122479" y="355992"/>
            <a:ext cx="3865802" cy="2534278"/>
          </a:xfrm>
          <a:prstGeom prst="rect">
            <a:avLst/>
          </a:prstGeom>
        </p:spPr>
      </p:pic>
      <p:pic>
        <p:nvPicPr>
          <p:cNvPr id="7" name="Picture 6"/>
          <p:cNvPicPr>
            <a:picLocks noChangeAspect="1"/>
          </p:cNvPicPr>
          <p:nvPr/>
        </p:nvPicPr>
        <p:blipFill>
          <a:blip r:embed="rId5"/>
          <a:stretch>
            <a:fillRect/>
          </a:stretch>
        </p:blipFill>
        <p:spPr>
          <a:xfrm>
            <a:off x="903833" y="4027805"/>
            <a:ext cx="3941242" cy="2470014"/>
          </a:xfrm>
          <a:prstGeom prst="rect">
            <a:avLst/>
          </a:prstGeom>
        </p:spPr>
      </p:pic>
      <p:pic>
        <p:nvPicPr>
          <p:cNvPr id="8" name="Picture 7"/>
          <p:cNvPicPr>
            <a:picLocks noChangeAspect="1"/>
          </p:cNvPicPr>
          <p:nvPr/>
        </p:nvPicPr>
        <p:blipFill>
          <a:blip r:embed="rId6"/>
          <a:stretch>
            <a:fillRect/>
          </a:stretch>
        </p:blipFill>
        <p:spPr>
          <a:xfrm>
            <a:off x="5037992" y="3367454"/>
            <a:ext cx="3950289" cy="3171459"/>
          </a:xfrm>
          <a:prstGeom prst="rect">
            <a:avLst/>
          </a:prstGeom>
        </p:spPr>
      </p:pic>
      <p:sp>
        <p:nvSpPr>
          <p:cNvPr id="4" name="Slide Number Placeholder 3"/>
          <p:cNvSpPr>
            <a:spLocks noGrp="1"/>
          </p:cNvSpPr>
          <p:nvPr>
            <p:ph type="sldNum" sz="quarter" idx="12"/>
          </p:nvPr>
        </p:nvSpPr>
        <p:spPr/>
        <p:txBody>
          <a:bodyPr/>
          <a:lstStyle/>
          <a:p>
            <a:fld id="{143A17DC-E997-4BB2-AB9D-96CB07FB0AB8}" type="slidenum">
              <a:rPr lang="en-US" smtClean="0"/>
              <a:t>23</a:t>
            </a:fld>
            <a:endParaRPr lang="en-US"/>
          </a:p>
        </p:txBody>
      </p:sp>
      <p:grpSp>
        <p:nvGrpSpPr>
          <p:cNvPr id="9" name="Group 8"/>
          <p:cNvGrpSpPr/>
          <p:nvPr/>
        </p:nvGrpSpPr>
        <p:grpSpPr>
          <a:xfrm>
            <a:off x="8114624" y="6547952"/>
            <a:ext cx="873657" cy="230431"/>
            <a:chOff x="6887206" y="6221422"/>
            <a:chExt cx="1938254" cy="487337"/>
          </a:xfrm>
        </p:grpSpPr>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
        <p:nvSpPr>
          <p:cNvPr id="12" name="TextBox 11"/>
          <p:cNvSpPr txBox="1"/>
          <p:nvPr/>
        </p:nvSpPr>
        <p:spPr>
          <a:xfrm>
            <a:off x="2913085" y="6497819"/>
            <a:ext cx="4179477" cy="369332"/>
          </a:xfrm>
          <a:prstGeom prst="rect">
            <a:avLst/>
          </a:prstGeom>
          <a:noFill/>
        </p:spPr>
        <p:txBody>
          <a:bodyPr wrap="none" rtlCol="0">
            <a:spAutoFit/>
          </a:bodyPr>
          <a:lstStyle/>
          <a:p>
            <a:r>
              <a:rPr lang="en-US" dirty="0"/>
              <a:t>915-252-5753	www.DebbiHester.com</a:t>
            </a:r>
          </a:p>
        </p:txBody>
      </p:sp>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spTree>
    <p:extLst>
      <p:ext uri="{BB962C8B-B14F-4D97-AF65-F5344CB8AC3E}">
        <p14:creationId xmlns:p14="http://schemas.microsoft.com/office/powerpoint/2010/main" val="24996688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6187"/>
            <a:ext cx="7886700" cy="584443"/>
          </a:xfrm>
        </p:spPr>
        <p:txBody>
          <a:bodyPr/>
          <a:lstStyle/>
          <a:p>
            <a:r>
              <a:rPr lang="en-US" dirty="0">
                <a:latin typeface="+mn-lt"/>
              </a:rPr>
              <a:t>Parks and Free Splash Pads</a:t>
            </a:r>
          </a:p>
        </p:txBody>
      </p:sp>
      <p:sp>
        <p:nvSpPr>
          <p:cNvPr id="4" name="Slide Number Placeholder 3"/>
          <p:cNvSpPr>
            <a:spLocks noGrp="1"/>
          </p:cNvSpPr>
          <p:nvPr>
            <p:ph type="sldNum" sz="quarter" idx="12"/>
          </p:nvPr>
        </p:nvSpPr>
        <p:spPr/>
        <p:txBody>
          <a:bodyPr/>
          <a:lstStyle/>
          <a:p>
            <a:fld id="{143A17DC-E997-4BB2-AB9D-96CB07FB0AB8}" type="slidenum">
              <a:rPr lang="en-US" smtClean="0"/>
              <a:t>24</a:t>
            </a:fld>
            <a:endParaRPr lang="en-US"/>
          </a:p>
        </p:txBody>
      </p:sp>
      <p:pic>
        <p:nvPicPr>
          <p:cNvPr id="6146" name="Picture 2" descr="Image result for el paso parks and splash pads"/>
          <p:cNvPicPr>
            <a:picLocks noChangeAspect="1" noChangeArrowheads="1"/>
          </p:cNvPicPr>
          <p:nvPr/>
        </p:nvPicPr>
        <p:blipFill rotWithShape="1">
          <a:blip r:embed="rId2">
            <a:extLst>
              <a:ext uri="{28A0092B-C50C-407E-A947-70E740481C1C}">
                <a14:useLocalDpi xmlns:a14="http://schemas.microsoft.com/office/drawing/2010/main" val="0"/>
              </a:ext>
            </a:extLst>
          </a:blip>
          <a:srcRect r="30626"/>
          <a:stretch/>
        </p:blipFill>
        <p:spPr bwMode="auto">
          <a:xfrm>
            <a:off x="112102" y="650630"/>
            <a:ext cx="4618160" cy="528417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el paso parks and splash pa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4562" y="3556244"/>
            <a:ext cx="4210185" cy="2800107"/>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Image result for el paso park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2072" y="492369"/>
            <a:ext cx="4332675" cy="29583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sp>
        <p:nvSpPr>
          <p:cNvPr id="5" name="Rectangle 4"/>
          <p:cNvSpPr/>
          <p:nvPr/>
        </p:nvSpPr>
        <p:spPr>
          <a:xfrm>
            <a:off x="2895499" y="6456374"/>
            <a:ext cx="4179477" cy="369332"/>
          </a:xfrm>
          <a:prstGeom prst="rect">
            <a:avLst/>
          </a:prstGeom>
        </p:spPr>
        <p:txBody>
          <a:bodyPr wrap="none">
            <a:spAutoFit/>
          </a:bodyPr>
          <a:lstStyle/>
          <a:p>
            <a:r>
              <a:rPr lang="en-US" dirty="0"/>
              <a:t>915-252-5753	www.DebbiHester.com</a:t>
            </a:r>
          </a:p>
        </p:txBody>
      </p:sp>
      <p:grpSp>
        <p:nvGrpSpPr>
          <p:cNvPr id="10" name="Group 9"/>
          <p:cNvGrpSpPr/>
          <p:nvPr/>
        </p:nvGrpSpPr>
        <p:grpSpPr>
          <a:xfrm>
            <a:off x="8078521" y="6543160"/>
            <a:ext cx="873657" cy="230431"/>
            <a:chOff x="6887206" y="6221422"/>
            <a:chExt cx="1938254" cy="487337"/>
          </a:xfrm>
        </p:grpSpPr>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Tree>
    <p:extLst>
      <p:ext uri="{BB962C8B-B14F-4D97-AF65-F5344CB8AC3E}">
        <p14:creationId xmlns:p14="http://schemas.microsoft.com/office/powerpoint/2010/main" val="13780202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07027" y="3061589"/>
            <a:ext cx="3828363" cy="2813231"/>
          </a:xfrm>
          <a:prstGeom prst="rect">
            <a:avLst/>
          </a:prstGeom>
        </p:spPr>
      </p:pic>
      <p:sp>
        <p:nvSpPr>
          <p:cNvPr id="5" name="TextBox 4"/>
          <p:cNvSpPr txBox="1"/>
          <p:nvPr/>
        </p:nvSpPr>
        <p:spPr>
          <a:xfrm>
            <a:off x="0" y="10263"/>
            <a:ext cx="7675685" cy="1200329"/>
          </a:xfrm>
          <a:prstGeom prst="rect">
            <a:avLst/>
          </a:prstGeom>
        </p:spPr>
        <p:txBody>
          <a:bodyPr wrap="square" rtlCol="0">
            <a:spAutoFit/>
          </a:bodyPr>
          <a:lstStyle/>
          <a:p>
            <a:r>
              <a:rPr lang="en-US" sz="3600" dirty="0"/>
              <a:t>Central El Paso/</a:t>
            </a:r>
            <a:r>
              <a:rPr lang="en-US" sz="3600" dirty="0" err="1"/>
              <a:t>Ascarate</a:t>
            </a:r>
            <a:r>
              <a:rPr lang="en-US" sz="3600" dirty="0"/>
              <a:t> Park</a:t>
            </a:r>
          </a:p>
          <a:p>
            <a:r>
              <a:rPr lang="en-US" sz="3600" dirty="0"/>
              <a:t>Annual Sun City Music Festival</a:t>
            </a:r>
          </a:p>
        </p:txBody>
      </p:sp>
      <p:pic>
        <p:nvPicPr>
          <p:cNvPr id="6" name="Picture 5"/>
          <p:cNvPicPr>
            <a:picLocks noChangeAspect="1"/>
          </p:cNvPicPr>
          <p:nvPr/>
        </p:nvPicPr>
        <p:blipFill>
          <a:blip r:embed="rId4"/>
          <a:stretch>
            <a:fillRect/>
          </a:stretch>
        </p:blipFill>
        <p:spPr>
          <a:xfrm>
            <a:off x="4200519" y="2848497"/>
            <a:ext cx="4707792" cy="3501767"/>
          </a:xfrm>
          <a:prstGeom prst="rect">
            <a:avLst/>
          </a:prstGeom>
        </p:spPr>
      </p:pic>
      <p:pic>
        <p:nvPicPr>
          <p:cNvPr id="7" name="Picture 6"/>
          <p:cNvPicPr>
            <a:picLocks noChangeAspect="1"/>
          </p:cNvPicPr>
          <p:nvPr/>
        </p:nvPicPr>
        <p:blipFill>
          <a:blip r:embed="rId5"/>
          <a:stretch>
            <a:fillRect/>
          </a:stretch>
        </p:blipFill>
        <p:spPr>
          <a:xfrm>
            <a:off x="1950407" y="1024733"/>
            <a:ext cx="5138363" cy="1827222"/>
          </a:xfrm>
          <a:prstGeom prst="rect">
            <a:avLst/>
          </a:prstGeom>
        </p:spPr>
      </p:pic>
      <p:sp>
        <p:nvSpPr>
          <p:cNvPr id="3" name="Slide Number Placeholder 2"/>
          <p:cNvSpPr>
            <a:spLocks noGrp="1"/>
          </p:cNvSpPr>
          <p:nvPr>
            <p:ph type="sldNum" sz="quarter" idx="12"/>
          </p:nvPr>
        </p:nvSpPr>
        <p:spPr/>
        <p:txBody>
          <a:bodyPr/>
          <a:lstStyle/>
          <a:p>
            <a:fld id="{143A17DC-E997-4BB2-AB9D-96CB07FB0AB8}" type="slidenum">
              <a:rPr lang="en-US" smtClean="0"/>
              <a:t>25</a:t>
            </a:fld>
            <a:endParaRPr lang="en-US"/>
          </a:p>
        </p:txBody>
      </p:sp>
      <p:grpSp>
        <p:nvGrpSpPr>
          <p:cNvPr id="8" name="Group 7"/>
          <p:cNvGrpSpPr/>
          <p:nvPr/>
        </p:nvGrpSpPr>
        <p:grpSpPr>
          <a:xfrm>
            <a:off x="8078521" y="6531063"/>
            <a:ext cx="873657" cy="230431"/>
            <a:chOff x="6887206" y="6221422"/>
            <a:chExt cx="1938254" cy="487337"/>
          </a:xfrm>
        </p:grpSpPr>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
        <p:nvSpPr>
          <p:cNvPr id="11" name="TextBox 10"/>
          <p:cNvSpPr txBox="1"/>
          <p:nvPr/>
        </p:nvSpPr>
        <p:spPr>
          <a:xfrm>
            <a:off x="2284014" y="6458569"/>
            <a:ext cx="5102807" cy="369332"/>
          </a:xfrm>
          <a:prstGeom prst="rect">
            <a:avLst/>
          </a:prstGeom>
          <a:noFill/>
        </p:spPr>
        <p:txBody>
          <a:bodyPr wrap="none" rtlCol="0">
            <a:spAutoFit/>
          </a:bodyPr>
          <a:lstStyle/>
          <a:p>
            <a:r>
              <a:rPr lang="en-US" dirty="0"/>
              <a:t>	915-252-5753	www.DebbiHester.com</a:t>
            </a:r>
          </a:p>
        </p:txBody>
      </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spTree>
    <p:extLst>
      <p:ext uri="{BB962C8B-B14F-4D97-AF65-F5344CB8AC3E}">
        <p14:creationId xmlns:p14="http://schemas.microsoft.com/office/powerpoint/2010/main" val="21274274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707"/>
            <a:ext cx="7055380" cy="1400530"/>
          </a:xfrm>
        </p:spPr>
        <p:txBody>
          <a:bodyPr/>
          <a:lstStyle/>
          <a:p>
            <a:r>
              <a:rPr lang="en-US" sz="3600" dirty="0"/>
              <a:t>Downtown El Paso</a:t>
            </a:r>
            <a:br>
              <a:rPr lang="en-US" sz="3600" dirty="0"/>
            </a:br>
            <a:r>
              <a:rPr lang="en-US" sz="3600" dirty="0"/>
              <a:t>El Paso Museum of Art</a:t>
            </a:r>
          </a:p>
        </p:txBody>
      </p:sp>
      <p:pic>
        <p:nvPicPr>
          <p:cNvPr id="3" name="Picture 2"/>
          <p:cNvPicPr>
            <a:picLocks noChangeAspect="1"/>
          </p:cNvPicPr>
          <p:nvPr/>
        </p:nvPicPr>
        <p:blipFill>
          <a:blip r:embed="rId3"/>
          <a:stretch>
            <a:fillRect/>
          </a:stretch>
        </p:blipFill>
        <p:spPr>
          <a:xfrm>
            <a:off x="4809392" y="731195"/>
            <a:ext cx="3791034" cy="3137420"/>
          </a:xfrm>
          <a:prstGeom prst="rect">
            <a:avLst/>
          </a:prstGeom>
        </p:spPr>
      </p:pic>
      <p:pic>
        <p:nvPicPr>
          <p:cNvPr id="9" name="Picture 8"/>
          <p:cNvPicPr>
            <a:picLocks noChangeAspect="1"/>
          </p:cNvPicPr>
          <p:nvPr/>
        </p:nvPicPr>
        <p:blipFill>
          <a:blip r:embed="rId4"/>
          <a:stretch>
            <a:fillRect/>
          </a:stretch>
        </p:blipFill>
        <p:spPr>
          <a:xfrm>
            <a:off x="5231413" y="3994252"/>
            <a:ext cx="3329448" cy="2236462"/>
          </a:xfrm>
          <a:prstGeom prst="rect">
            <a:avLst/>
          </a:prstGeom>
        </p:spPr>
      </p:pic>
      <p:pic>
        <p:nvPicPr>
          <p:cNvPr id="10" name="Picture 9"/>
          <p:cNvPicPr>
            <a:picLocks noChangeAspect="1"/>
          </p:cNvPicPr>
          <p:nvPr/>
        </p:nvPicPr>
        <p:blipFill>
          <a:blip r:embed="rId5"/>
          <a:stretch>
            <a:fillRect/>
          </a:stretch>
        </p:blipFill>
        <p:spPr>
          <a:xfrm>
            <a:off x="446782" y="3550760"/>
            <a:ext cx="4283479" cy="2905298"/>
          </a:xfrm>
          <a:prstGeom prst="rect">
            <a:avLst/>
          </a:prstGeom>
        </p:spPr>
      </p:pic>
      <p:pic>
        <p:nvPicPr>
          <p:cNvPr id="11" name="Picture 10"/>
          <p:cNvPicPr>
            <a:picLocks noChangeAspect="1"/>
          </p:cNvPicPr>
          <p:nvPr/>
        </p:nvPicPr>
        <p:blipFill>
          <a:blip r:embed="rId6"/>
          <a:stretch>
            <a:fillRect/>
          </a:stretch>
        </p:blipFill>
        <p:spPr>
          <a:xfrm>
            <a:off x="254978" y="1139826"/>
            <a:ext cx="3782276" cy="2320157"/>
          </a:xfrm>
          <a:prstGeom prst="rect">
            <a:avLst/>
          </a:prstGeom>
        </p:spPr>
      </p:pic>
      <p:sp>
        <p:nvSpPr>
          <p:cNvPr id="5" name="Slide Number Placeholder 4"/>
          <p:cNvSpPr>
            <a:spLocks noGrp="1"/>
          </p:cNvSpPr>
          <p:nvPr>
            <p:ph type="sldNum" sz="quarter" idx="12"/>
          </p:nvPr>
        </p:nvSpPr>
        <p:spPr/>
        <p:txBody>
          <a:bodyPr/>
          <a:lstStyle/>
          <a:p>
            <a:fld id="{143A17DC-E997-4BB2-AB9D-96CB07FB0AB8}" type="slidenum">
              <a:rPr lang="en-US" smtClean="0"/>
              <a:t>26</a:t>
            </a:fld>
            <a:endParaRPr lang="en-US"/>
          </a:p>
        </p:txBody>
      </p:sp>
      <p:grpSp>
        <p:nvGrpSpPr>
          <p:cNvPr id="12" name="Group 11"/>
          <p:cNvGrpSpPr/>
          <p:nvPr/>
        </p:nvGrpSpPr>
        <p:grpSpPr>
          <a:xfrm>
            <a:off x="8078521" y="6456058"/>
            <a:ext cx="873657" cy="230431"/>
            <a:chOff x="6887206" y="6221422"/>
            <a:chExt cx="1938254" cy="487337"/>
          </a:xfrm>
        </p:grpSpPr>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
        <p:nvSpPr>
          <p:cNvPr id="15" name="TextBox 14"/>
          <p:cNvSpPr txBox="1"/>
          <p:nvPr/>
        </p:nvSpPr>
        <p:spPr>
          <a:xfrm>
            <a:off x="2383843" y="6394024"/>
            <a:ext cx="5102807" cy="369332"/>
          </a:xfrm>
          <a:prstGeom prst="rect">
            <a:avLst/>
          </a:prstGeom>
          <a:noFill/>
        </p:spPr>
        <p:txBody>
          <a:bodyPr wrap="none" rtlCol="0">
            <a:spAutoFit/>
          </a:bodyPr>
          <a:lstStyle/>
          <a:p>
            <a:r>
              <a:rPr lang="en-US" dirty="0"/>
              <a:t>	915-252-5753	www.DebbiHester.com</a:t>
            </a:r>
          </a:p>
        </p:txBody>
      </p:sp>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spTree>
    <p:extLst>
      <p:ext uri="{BB962C8B-B14F-4D97-AF65-F5344CB8AC3E}">
        <p14:creationId xmlns:p14="http://schemas.microsoft.com/office/powerpoint/2010/main" val="40910111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055380" cy="1400530"/>
          </a:xfrm>
        </p:spPr>
        <p:txBody>
          <a:bodyPr/>
          <a:lstStyle/>
          <a:p>
            <a:r>
              <a:rPr lang="en-US" sz="3600" dirty="0"/>
              <a:t>Downtown El Paso</a:t>
            </a:r>
            <a:br>
              <a:rPr lang="en-US" sz="3600" dirty="0"/>
            </a:br>
            <a:r>
              <a:rPr lang="en-US" sz="3600" dirty="0"/>
              <a:t>El Paso History Museum</a:t>
            </a:r>
          </a:p>
        </p:txBody>
      </p:sp>
      <p:pic>
        <p:nvPicPr>
          <p:cNvPr id="5" name="Picture 4"/>
          <p:cNvPicPr>
            <a:picLocks noChangeAspect="1"/>
          </p:cNvPicPr>
          <p:nvPr/>
        </p:nvPicPr>
        <p:blipFill>
          <a:blip r:embed="rId3"/>
          <a:stretch>
            <a:fillRect/>
          </a:stretch>
        </p:blipFill>
        <p:spPr>
          <a:xfrm>
            <a:off x="1241209" y="4609805"/>
            <a:ext cx="3070065" cy="1929108"/>
          </a:xfrm>
          <a:prstGeom prst="rect">
            <a:avLst/>
          </a:prstGeom>
        </p:spPr>
      </p:pic>
      <p:pic>
        <p:nvPicPr>
          <p:cNvPr id="7" name="Picture 6"/>
          <p:cNvPicPr>
            <a:picLocks noChangeAspect="1"/>
          </p:cNvPicPr>
          <p:nvPr/>
        </p:nvPicPr>
        <p:blipFill>
          <a:blip r:embed="rId4"/>
          <a:srcRect l="-31" t="64" r="31" b="19936"/>
          <a:stretch>
            <a:fillRect/>
          </a:stretch>
        </p:blipFill>
        <p:spPr>
          <a:xfrm>
            <a:off x="216899" y="1200241"/>
            <a:ext cx="5125612" cy="2737940"/>
          </a:xfrm>
          <a:prstGeom prst="rect">
            <a:avLst/>
          </a:prstGeom>
        </p:spPr>
      </p:pic>
      <p:pic>
        <p:nvPicPr>
          <p:cNvPr id="8" name="Picture 7"/>
          <p:cNvPicPr>
            <a:picLocks noChangeAspect="1"/>
          </p:cNvPicPr>
          <p:nvPr/>
        </p:nvPicPr>
        <p:blipFill>
          <a:blip r:embed="rId5"/>
          <a:stretch>
            <a:fillRect/>
          </a:stretch>
        </p:blipFill>
        <p:spPr>
          <a:xfrm>
            <a:off x="5420659" y="1333355"/>
            <a:ext cx="3516548" cy="2340836"/>
          </a:xfrm>
          <a:prstGeom prst="rect">
            <a:avLst/>
          </a:prstGeom>
        </p:spPr>
      </p:pic>
      <p:pic>
        <p:nvPicPr>
          <p:cNvPr id="12" name="Picture 11"/>
          <p:cNvPicPr>
            <a:picLocks noChangeAspect="1"/>
          </p:cNvPicPr>
          <p:nvPr/>
        </p:nvPicPr>
        <p:blipFill>
          <a:blip r:embed="rId6"/>
          <a:stretch>
            <a:fillRect/>
          </a:stretch>
        </p:blipFill>
        <p:spPr>
          <a:xfrm>
            <a:off x="4857528" y="4479531"/>
            <a:ext cx="3815909" cy="1992087"/>
          </a:xfrm>
          <a:prstGeom prst="rect">
            <a:avLst/>
          </a:prstGeom>
        </p:spPr>
      </p:pic>
      <p:sp>
        <p:nvSpPr>
          <p:cNvPr id="3" name="Rectangle 2"/>
          <p:cNvSpPr/>
          <p:nvPr/>
        </p:nvSpPr>
        <p:spPr>
          <a:xfrm>
            <a:off x="219267" y="4043468"/>
            <a:ext cx="8717940" cy="607539"/>
          </a:xfrm>
          <a:prstGeom prst="rect">
            <a:avLst/>
          </a:prstGeom>
        </p:spPr>
        <p:txBody>
          <a:bodyPr wrap="square">
            <a:spAutoFit/>
          </a:bodyPr>
          <a:lstStyle/>
          <a:p>
            <a:pPr>
              <a:lnSpc>
                <a:spcPct val="107000"/>
              </a:lnSpc>
              <a:spcAft>
                <a:spcPts val="800"/>
              </a:spcAft>
            </a:pPr>
            <a:r>
              <a:rPr lang="en-US" sz="1600" dirty="0">
                <a:latin typeface="Calibri" panose="020F0502020204030204" pitchFamily="34" charset="0"/>
                <a:ea typeface="Calibri" panose="020F0502020204030204" pitchFamily="34" charset="0"/>
                <a:cs typeface="Times New Roman" panose="02020603050405020304" pitchFamily="18" charset="0"/>
              </a:rPr>
              <a:t>El Paso Museum of History has the only DIGITAL WALL of history in the entire United States. Thousands of visitors have seen it since opening 2/2015.</a:t>
            </a: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Slide Number Placeholder 5"/>
          <p:cNvSpPr>
            <a:spLocks noGrp="1"/>
          </p:cNvSpPr>
          <p:nvPr>
            <p:ph type="sldNum" sz="quarter" idx="12"/>
          </p:nvPr>
        </p:nvSpPr>
        <p:spPr/>
        <p:txBody>
          <a:bodyPr/>
          <a:lstStyle/>
          <a:p>
            <a:fld id="{143A17DC-E997-4BB2-AB9D-96CB07FB0AB8}" type="slidenum">
              <a:rPr lang="en-US" smtClean="0"/>
              <a:t>27</a:t>
            </a:fld>
            <a:endParaRPr lang="en-US"/>
          </a:p>
        </p:txBody>
      </p:sp>
      <p:grpSp>
        <p:nvGrpSpPr>
          <p:cNvPr id="10" name="Group 9"/>
          <p:cNvGrpSpPr/>
          <p:nvPr/>
        </p:nvGrpSpPr>
        <p:grpSpPr>
          <a:xfrm>
            <a:off x="8078521" y="6501340"/>
            <a:ext cx="873657" cy="230431"/>
            <a:chOff x="6887206" y="6221422"/>
            <a:chExt cx="1938254" cy="487337"/>
          </a:xfrm>
        </p:grpSpPr>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
        <p:nvSpPr>
          <p:cNvPr id="14" name="TextBox 13"/>
          <p:cNvSpPr txBox="1"/>
          <p:nvPr/>
        </p:nvSpPr>
        <p:spPr>
          <a:xfrm>
            <a:off x="2538397" y="6471618"/>
            <a:ext cx="5102807" cy="369332"/>
          </a:xfrm>
          <a:prstGeom prst="rect">
            <a:avLst/>
          </a:prstGeom>
          <a:noFill/>
        </p:spPr>
        <p:txBody>
          <a:bodyPr wrap="none" rtlCol="0">
            <a:spAutoFit/>
          </a:bodyPr>
          <a:lstStyle/>
          <a:p>
            <a:r>
              <a:rPr lang="en-US" dirty="0"/>
              <a:t>	915-252-5753	www.DebbiHester.com</a:t>
            </a:r>
          </a:p>
        </p:txBody>
      </p:sp>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spTree>
    <p:extLst>
      <p:ext uri="{BB962C8B-B14F-4D97-AF65-F5344CB8AC3E}">
        <p14:creationId xmlns:p14="http://schemas.microsoft.com/office/powerpoint/2010/main" val="33937301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055380" cy="811638"/>
          </a:xfrm>
        </p:spPr>
        <p:txBody>
          <a:bodyPr>
            <a:normAutofit fontScale="90000"/>
          </a:bodyPr>
          <a:lstStyle/>
          <a:p>
            <a:r>
              <a:rPr lang="en-US" sz="3600" dirty="0"/>
              <a:t>Downtown El Paso</a:t>
            </a:r>
            <a:br>
              <a:rPr lang="en-US" sz="3600" dirty="0"/>
            </a:br>
            <a:r>
              <a:rPr lang="en-US" sz="3600" dirty="0"/>
              <a:t>Southwest University Park</a:t>
            </a:r>
          </a:p>
        </p:txBody>
      </p:sp>
      <p:pic>
        <p:nvPicPr>
          <p:cNvPr id="3" name="Picture 2"/>
          <p:cNvPicPr>
            <a:picLocks noChangeAspect="1"/>
          </p:cNvPicPr>
          <p:nvPr/>
        </p:nvPicPr>
        <p:blipFill>
          <a:blip r:embed="rId3"/>
          <a:stretch>
            <a:fillRect/>
          </a:stretch>
        </p:blipFill>
        <p:spPr>
          <a:xfrm>
            <a:off x="5254424" y="1097109"/>
            <a:ext cx="3601911" cy="2405113"/>
          </a:xfrm>
          <a:prstGeom prst="rect">
            <a:avLst/>
          </a:prstGeom>
        </p:spPr>
      </p:pic>
      <p:pic>
        <p:nvPicPr>
          <p:cNvPr id="6" name="Picture 5"/>
          <p:cNvPicPr>
            <a:picLocks noChangeAspect="1"/>
          </p:cNvPicPr>
          <p:nvPr/>
        </p:nvPicPr>
        <p:blipFill>
          <a:blip r:embed="rId4"/>
          <a:stretch>
            <a:fillRect/>
          </a:stretch>
        </p:blipFill>
        <p:spPr>
          <a:xfrm>
            <a:off x="290147" y="1853248"/>
            <a:ext cx="3393831" cy="4114800"/>
          </a:xfrm>
          <a:prstGeom prst="rect">
            <a:avLst/>
          </a:prstGeom>
        </p:spPr>
      </p:pic>
      <p:pic>
        <p:nvPicPr>
          <p:cNvPr id="10" name="Picture 9"/>
          <p:cNvPicPr>
            <a:picLocks noChangeAspect="1"/>
          </p:cNvPicPr>
          <p:nvPr/>
        </p:nvPicPr>
        <p:blipFill>
          <a:blip r:embed="rId5"/>
          <a:stretch>
            <a:fillRect/>
          </a:stretch>
        </p:blipFill>
        <p:spPr>
          <a:xfrm>
            <a:off x="3894991" y="3636916"/>
            <a:ext cx="4961343" cy="2370138"/>
          </a:xfrm>
          <a:prstGeom prst="rect">
            <a:avLst/>
          </a:prstGeom>
        </p:spPr>
      </p:pic>
      <p:sp>
        <p:nvSpPr>
          <p:cNvPr id="4" name="Rectangle 3"/>
          <p:cNvSpPr/>
          <p:nvPr/>
        </p:nvSpPr>
        <p:spPr>
          <a:xfrm>
            <a:off x="147483" y="1022251"/>
            <a:ext cx="5020015" cy="830997"/>
          </a:xfrm>
          <a:prstGeom prst="rect">
            <a:avLst/>
          </a:prstGeom>
        </p:spPr>
        <p:txBody>
          <a:bodyPr wrap="square">
            <a:spAutoFit/>
          </a:bodyPr>
          <a:lstStyle/>
          <a:p>
            <a:pPr algn="just"/>
            <a:r>
              <a:rPr lang="en-US" sz="1200" dirty="0">
                <a:latin typeface="Calibri" panose="020F0502020204030204" pitchFamily="34" charset="0"/>
                <a:ea typeface="Calibri" panose="020F0502020204030204" pitchFamily="34" charset="0"/>
                <a:cs typeface="Times New Roman" panose="02020603050405020304" pitchFamily="18" charset="0"/>
              </a:rPr>
              <a:t>The 2014 debut season for the El Paso Chihuahuas AAA baseball team was a huge success with attendance in El Paso of 540,000 happy fans.  El Paso  hosted the 2015 Triple A Championship Game with Pacific Coast and International League champions 9/2015.</a:t>
            </a:r>
            <a:endParaRPr lang="en-US" sz="1200" dirty="0"/>
          </a:p>
        </p:txBody>
      </p:sp>
      <p:sp>
        <p:nvSpPr>
          <p:cNvPr id="7" name="Slide Number Placeholder 6"/>
          <p:cNvSpPr>
            <a:spLocks noGrp="1"/>
          </p:cNvSpPr>
          <p:nvPr>
            <p:ph type="sldNum" sz="quarter" idx="12"/>
          </p:nvPr>
        </p:nvSpPr>
        <p:spPr/>
        <p:txBody>
          <a:bodyPr/>
          <a:lstStyle/>
          <a:p>
            <a:fld id="{143A17DC-E997-4BB2-AB9D-96CB07FB0AB8}" type="slidenum">
              <a:rPr lang="en-US" smtClean="0"/>
              <a:t>28</a:t>
            </a:fld>
            <a:endParaRPr lang="en-US"/>
          </a:p>
        </p:txBody>
      </p:sp>
      <p:grpSp>
        <p:nvGrpSpPr>
          <p:cNvPr id="9" name="Group 8"/>
          <p:cNvGrpSpPr/>
          <p:nvPr/>
        </p:nvGrpSpPr>
        <p:grpSpPr>
          <a:xfrm>
            <a:off x="7982677" y="6412631"/>
            <a:ext cx="873657" cy="230431"/>
            <a:chOff x="6887206" y="6221422"/>
            <a:chExt cx="1938254" cy="487337"/>
          </a:xfrm>
        </p:grpSpPr>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
        <p:nvSpPr>
          <p:cNvPr id="13" name="TextBox 12"/>
          <p:cNvSpPr txBox="1"/>
          <p:nvPr/>
        </p:nvSpPr>
        <p:spPr>
          <a:xfrm>
            <a:off x="2503821" y="6340137"/>
            <a:ext cx="5102807" cy="369332"/>
          </a:xfrm>
          <a:prstGeom prst="rect">
            <a:avLst/>
          </a:prstGeom>
          <a:noFill/>
        </p:spPr>
        <p:txBody>
          <a:bodyPr wrap="none" rtlCol="0">
            <a:spAutoFit/>
          </a:bodyPr>
          <a:lstStyle/>
          <a:p>
            <a:r>
              <a:rPr lang="en-US" dirty="0"/>
              <a:t>	915-252-5753	www.DebbiHester.com</a:t>
            </a:r>
          </a:p>
        </p:txBody>
      </p:sp>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spTree>
    <p:extLst>
      <p:ext uri="{BB962C8B-B14F-4D97-AF65-F5344CB8AC3E}">
        <p14:creationId xmlns:p14="http://schemas.microsoft.com/office/powerpoint/2010/main" val="11494284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055380" cy="1400530"/>
          </a:xfrm>
        </p:spPr>
        <p:txBody>
          <a:bodyPr/>
          <a:lstStyle/>
          <a:p>
            <a:r>
              <a:rPr lang="en-US" sz="3600" dirty="0"/>
              <a:t>Downtown El Paso</a:t>
            </a:r>
            <a:br>
              <a:rPr lang="en-US" sz="3600" dirty="0"/>
            </a:br>
            <a:r>
              <a:rPr lang="en-US" sz="3600" dirty="0"/>
              <a:t>Southwest University Park</a:t>
            </a:r>
          </a:p>
        </p:txBody>
      </p:sp>
      <p:pic>
        <p:nvPicPr>
          <p:cNvPr id="15362" name="Picture 2" descr="https://s-media-cache-ak0.pinimg.com/originals/88/d9/63/88d963b185608b1bf006dd358bb7189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66378" y="1239715"/>
            <a:ext cx="2528153" cy="2500502"/>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https://www.brianwanchophotography.com/el-paso-photographer/2014-10-02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369" y="1239715"/>
            <a:ext cx="6007832" cy="2500502"/>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https://www.brianwanchophotography.com/el-paso-photographer/sw-university-park-aerial-0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2516" y="3791311"/>
            <a:ext cx="7561386" cy="2632387"/>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143A17DC-E997-4BB2-AB9D-96CB07FB0AB8}" type="slidenum">
              <a:rPr lang="en-US" smtClean="0"/>
              <a:t>29</a:t>
            </a:fld>
            <a:endParaRPr lang="en-US"/>
          </a:p>
        </p:txBody>
      </p:sp>
      <p:grpSp>
        <p:nvGrpSpPr>
          <p:cNvPr id="8" name="Group 7"/>
          <p:cNvGrpSpPr/>
          <p:nvPr/>
        </p:nvGrpSpPr>
        <p:grpSpPr>
          <a:xfrm>
            <a:off x="8078521" y="6512783"/>
            <a:ext cx="873657" cy="230431"/>
            <a:chOff x="6887206" y="6221422"/>
            <a:chExt cx="1938254" cy="487337"/>
          </a:xfrm>
        </p:grpSpPr>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
        <p:nvSpPr>
          <p:cNvPr id="11" name="TextBox 10"/>
          <p:cNvSpPr txBox="1"/>
          <p:nvPr/>
        </p:nvSpPr>
        <p:spPr>
          <a:xfrm>
            <a:off x="2383843" y="6462650"/>
            <a:ext cx="5102807" cy="369332"/>
          </a:xfrm>
          <a:prstGeom prst="rect">
            <a:avLst/>
          </a:prstGeom>
          <a:noFill/>
        </p:spPr>
        <p:txBody>
          <a:bodyPr wrap="none" rtlCol="0">
            <a:spAutoFit/>
          </a:bodyPr>
          <a:lstStyle/>
          <a:p>
            <a:r>
              <a:rPr lang="en-US" dirty="0"/>
              <a:t>	915-252-5753	www.DebbiHester.com</a:t>
            </a:r>
          </a:p>
        </p:txBody>
      </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spTree>
    <p:extLst>
      <p:ext uri="{BB962C8B-B14F-4D97-AF65-F5344CB8AC3E}">
        <p14:creationId xmlns:p14="http://schemas.microsoft.com/office/powerpoint/2010/main" val="33183054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6840" y="1309889"/>
            <a:ext cx="8902274" cy="4678204"/>
          </a:xfrm>
          <a:prstGeom prst="rect">
            <a:avLst/>
          </a:prstGeom>
        </p:spPr>
        <p:txBody>
          <a:bodyPr wrap="square" anchor="t">
            <a:spAutoFit/>
          </a:bodyPr>
          <a:lstStyle/>
          <a:p>
            <a:pPr algn="just"/>
            <a:endParaRPr lang="en-US" b="0" i="0" dirty="0">
              <a:effectLst/>
              <a:latin typeface="Lucida Grande"/>
            </a:endParaRPr>
          </a:p>
          <a:p>
            <a:pPr algn="just"/>
            <a:r>
              <a:rPr lang="en-US" sz="2000" b="1" i="0" dirty="0">
                <a:effectLst/>
                <a:latin typeface="Lucida Grande"/>
              </a:rPr>
              <a:t>El Paso </a:t>
            </a:r>
            <a:r>
              <a:rPr lang="en-US" sz="2000" b="0" i="0" dirty="0">
                <a:effectLst/>
                <a:latin typeface="Lucida Grande"/>
              </a:rPr>
              <a:t>is the county seat of El Paso County, Texas, United States, and lies in far </a:t>
            </a:r>
            <a:r>
              <a:rPr lang="en-US" sz="2000" b="0" i="0" strike="noStrike" dirty="0">
                <a:effectLst/>
                <a:latin typeface="Lucida Grande"/>
              </a:rPr>
              <a:t>West Texas</a:t>
            </a:r>
            <a:r>
              <a:rPr lang="en-US" sz="2000" b="0" i="0" dirty="0">
                <a:effectLst/>
                <a:latin typeface="Lucida Grande"/>
              </a:rPr>
              <a:t>. As of July 1, 2016, the population estimate from the </a:t>
            </a:r>
            <a:r>
              <a:rPr lang="en-US" sz="2000" b="0" i="0" strike="noStrike" dirty="0">
                <a:effectLst/>
                <a:latin typeface="Lucida Grande"/>
              </a:rPr>
              <a:t>U.S Census</a:t>
            </a:r>
            <a:r>
              <a:rPr lang="en-US" sz="2000" b="0" i="0" dirty="0">
                <a:effectLst/>
                <a:latin typeface="Lucida Grande"/>
              </a:rPr>
              <a:t> was </a:t>
            </a:r>
            <a:r>
              <a:rPr lang="en-US" sz="2000" dirty="0">
                <a:latin typeface="Lucida Grande"/>
              </a:rPr>
              <a:t>683,080</a:t>
            </a:r>
            <a:r>
              <a:rPr lang="en-US" sz="2400" b="0" i="0" dirty="0">
                <a:effectLst/>
                <a:latin typeface="Lucida Grande"/>
              </a:rPr>
              <a:t>, </a:t>
            </a:r>
            <a:r>
              <a:rPr lang="en-US" sz="2000" b="0" i="0" dirty="0">
                <a:effectLst/>
                <a:latin typeface="Lucida Grande"/>
              </a:rPr>
              <a:t>making it the </a:t>
            </a:r>
            <a:r>
              <a:rPr lang="en-US" sz="2000" b="0" i="0" strike="noStrike" dirty="0">
                <a:effectLst/>
                <a:latin typeface="Lucida Grande"/>
              </a:rPr>
              <a:t>19</a:t>
            </a:r>
            <a:r>
              <a:rPr lang="en-US" sz="2000" b="0" i="0" strike="noStrike" baseline="30000" dirty="0">
                <a:effectLst/>
                <a:latin typeface="Lucida Grande"/>
              </a:rPr>
              <a:t>th</a:t>
            </a:r>
            <a:r>
              <a:rPr lang="en-US" sz="2000" b="0" i="0" strike="noStrike" dirty="0">
                <a:effectLst/>
                <a:latin typeface="Lucida Grande"/>
              </a:rPr>
              <a:t> most populous</a:t>
            </a:r>
            <a:r>
              <a:rPr lang="en-US" sz="2000" b="0" i="0" dirty="0">
                <a:effectLst/>
                <a:latin typeface="Lucida Grande"/>
              </a:rPr>
              <a:t> city in the United States. Its U.S. </a:t>
            </a:r>
            <a:r>
              <a:rPr lang="en-US" sz="2000" b="0" i="0" strike="noStrike" dirty="0">
                <a:effectLst/>
                <a:latin typeface="Lucida Grande"/>
              </a:rPr>
              <a:t>metropolitan area</a:t>
            </a:r>
            <a:r>
              <a:rPr lang="en-US" sz="2000" b="0" i="0" dirty="0">
                <a:effectLst/>
                <a:latin typeface="Lucida Grande"/>
              </a:rPr>
              <a:t> covers all of El Paso and Hudspeth counties, with a population of </a:t>
            </a:r>
            <a:r>
              <a:rPr lang="en-US" sz="2000" dirty="0">
                <a:latin typeface="Lucida Grande"/>
              </a:rPr>
              <a:t>892,695. </a:t>
            </a:r>
            <a:r>
              <a:rPr lang="en-US" sz="2000" b="0" i="0" dirty="0">
                <a:effectLst/>
                <a:latin typeface="Lucida Grande"/>
              </a:rPr>
              <a:t>The </a:t>
            </a:r>
            <a:r>
              <a:rPr lang="en-US" sz="2000" b="0" i="0" strike="noStrike" dirty="0">
                <a:effectLst/>
                <a:latin typeface="Lucida Grande"/>
              </a:rPr>
              <a:t>El Paso MSA</a:t>
            </a:r>
            <a:r>
              <a:rPr lang="en-US" sz="2000" b="0" i="0" dirty="0">
                <a:effectLst/>
                <a:latin typeface="Lucida Grande"/>
              </a:rPr>
              <a:t> forms part of the larger </a:t>
            </a:r>
            <a:r>
              <a:rPr lang="en-US" sz="2000" b="0" i="0" strike="noStrike" dirty="0">
                <a:effectLst/>
                <a:latin typeface="Lucida Grande"/>
              </a:rPr>
              <a:t>El Paso-Las Cruces CSA</a:t>
            </a:r>
            <a:r>
              <a:rPr lang="en-US" sz="2000" b="0" i="0" dirty="0">
                <a:effectLst/>
                <a:latin typeface="Lucida Grande"/>
              </a:rPr>
              <a:t>, with a population of 1,044,496.</a:t>
            </a:r>
          </a:p>
          <a:p>
            <a:pPr algn="just"/>
            <a:endParaRPr lang="en-US" b="0" i="0" dirty="0">
              <a:effectLst/>
              <a:latin typeface="Lucida Grande"/>
            </a:endParaRPr>
          </a:p>
          <a:p>
            <a:pPr algn="just"/>
            <a:r>
              <a:rPr lang="en-US" sz="2000" b="0" i="0" dirty="0">
                <a:effectLst/>
                <a:latin typeface="Lucida Grande"/>
              </a:rPr>
              <a:t>El Paso stands on the </a:t>
            </a:r>
            <a:r>
              <a:rPr lang="en-US" sz="2000" b="0" i="0" strike="noStrike" dirty="0">
                <a:effectLst/>
                <a:latin typeface="Lucida Grande"/>
              </a:rPr>
              <a:t>Rio Grande</a:t>
            </a:r>
            <a:r>
              <a:rPr lang="en-US" sz="2000" b="0" i="0" dirty="0">
                <a:effectLst/>
                <a:latin typeface="Lucida Grande"/>
              </a:rPr>
              <a:t> (</a:t>
            </a:r>
            <a:r>
              <a:rPr lang="en-US" sz="2000" b="0" i="1" dirty="0">
                <a:effectLst/>
                <a:latin typeface="lucida grande"/>
              </a:rPr>
              <a:t>Río Bravo del Norte</a:t>
            </a:r>
            <a:r>
              <a:rPr lang="en-US" sz="2000" b="0" i="0" dirty="0">
                <a:effectLst/>
                <a:latin typeface="Lucida Grande"/>
              </a:rPr>
              <a:t>), across the </a:t>
            </a:r>
            <a:r>
              <a:rPr lang="en-US" sz="2000" b="0" i="0" strike="noStrike" dirty="0">
                <a:effectLst/>
                <a:latin typeface="Lucida Grande"/>
              </a:rPr>
              <a:t>border</a:t>
            </a:r>
            <a:r>
              <a:rPr lang="en-US" sz="2000" b="0" i="0" dirty="0">
                <a:effectLst/>
                <a:latin typeface="Lucida Grande"/>
              </a:rPr>
              <a:t> from </a:t>
            </a:r>
            <a:r>
              <a:rPr lang="en-US" sz="2000" b="0" i="0" strike="noStrike" dirty="0" err="1">
                <a:effectLst/>
                <a:latin typeface="Lucida Grande"/>
              </a:rPr>
              <a:t>Juárez</a:t>
            </a:r>
            <a:r>
              <a:rPr lang="en-US" sz="2000" b="0" i="0" dirty="0">
                <a:effectLst/>
                <a:latin typeface="Lucida Grande"/>
              </a:rPr>
              <a:t>, </a:t>
            </a:r>
            <a:r>
              <a:rPr lang="en-US" sz="2000" b="0" i="0" strike="noStrike" dirty="0">
                <a:effectLst/>
                <a:latin typeface="Lucida Grande"/>
              </a:rPr>
              <a:t>Chihuahua</a:t>
            </a:r>
            <a:r>
              <a:rPr lang="en-US" sz="2000" b="0" i="0" dirty="0">
                <a:effectLst/>
                <a:latin typeface="Lucida Grande"/>
              </a:rPr>
              <a:t>, Mexico. The two cities, along with </a:t>
            </a:r>
            <a:r>
              <a:rPr lang="en-US" sz="2000" b="0" i="0" strike="noStrike" dirty="0">
                <a:effectLst/>
                <a:latin typeface="Lucida Grande"/>
              </a:rPr>
              <a:t>Las Cruces</a:t>
            </a:r>
            <a:r>
              <a:rPr lang="en-US" sz="2000" b="0" i="0" dirty="0">
                <a:effectLst/>
                <a:latin typeface="Lucida Grande"/>
              </a:rPr>
              <a:t>, form a combined international metropolitan area, sometimes referred as the </a:t>
            </a:r>
            <a:r>
              <a:rPr lang="en-US" sz="2000" b="0" i="1" dirty="0">
                <a:effectLst/>
                <a:latin typeface="lucida grande"/>
              </a:rPr>
              <a:t>Paso del Norte</a:t>
            </a:r>
            <a:r>
              <a:rPr lang="en-US" sz="2000" b="0" i="0" dirty="0">
                <a:effectLst/>
                <a:latin typeface="Lucida Grande"/>
              </a:rPr>
              <a:t> or </a:t>
            </a:r>
            <a:r>
              <a:rPr lang="en-US" sz="2000" b="0" i="0" strike="noStrike" dirty="0">
                <a:effectLst/>
                <a:latin typeface="Lucida Grande"/>
              </a:rPr>
              <a:t>El Paso–Juárez–Las Cruces</a:t>
            </a:r>
            <a:r>
              <a:rPr lang="en-US" sz="2000" b="0" i="0" dirty="0">
                <a:effectLst/>
                <a:latin typeface="Lucida Grande"/>
              </a:rPr>
              <a:t>, with over 2.7 million people. </a:t>
            </a:r>
            <a:r>
              <a:rPr lang="en-US" sz="2000" b="1" dirty="0">
                <a:solidFill>
                  <a:schemeClr val="accent5"/>
                </a:solidFill>
                <a:latin typeface="Lucida Grande"/>
              </a:rPr>
              <a:t>THE</a:t>
            </a:r>
            <a:r>
              <a:rPr lang="en-US" sz="2000" b="1" i="0" dirty="0">
                <a:solidFill>
                  <a:schemeClr val="accent5"/>
                </a:solidFill>
                <a:effectLst/>
                <a:latin typeface="Lucida Grande"/>
              </a:rPr>
              <a:t> EL PASO-JUAREZ REGION IS THE LARGEST BILINGUAL, BINATIONAL WORK FORCE IN THE WESTERN HEMISPHERE.</a:t>
            </a:r>
          </a:p>
          <a:p>
            <a:pPr algn="just"/>
            <a:endParaRPr lang="en-US" b="0" i="0" dirty="0">
              <a:effectLst/>
              <a:latin typeface="Lucida Grande"/>
            </a:endParaRPr>
          </a:p>
        </p:txBody>
      </p:sp>
      <p:sp>
        <p:nvSpPr>
          <p:cNvPr id="3" name="TextBox 2"/>
          <p:cNvSpPr txBox="1"/>
          <p:nvPr/>
        </p:nvSpPr>
        <p:spPr>
          <a:xfrm>
            <a:off x="0" y="46972"/>
            <a:ext cx="9144000" cy="646331"/>
          </a:xfrm>
          <a:prstGeom prst="rect">
            <a:avLst/>
          </a:prstGeom>
          <a:noFill/>
        </p:spPr>
        <p:txBody>
          <a:bodyPr wrap="square" rtlCol="0">
            <a:spAutoFit/>
          </a:bodyPr>
          <a:lstStyle/>
          <a:p>
            <a:pPr algn="ctr"/>
            <a:r>
              <a:rPr lang="en-US" sz="3600" dirty="0"/>
              <a:t>El Paso, Texas </a:t>
            </a:r>
          </a:p>
        </p:txBody>
      </p:sp>
      <p:sp>
        <p:nvSpPr>
          <p:cNvPr id="4" name="Slide Number Placeholder 3"/>
          <p:cNvSpPr>
            <a:spLocks noGrp="1"/>
          </p:cNvSpPr>
          <p:nvPr>
            <p:ph type="sldNum" sz="quarter" idx="12"/>
          </p:nvPr>
        </p:nvSpPr>
        <p:spPr/>
        <p:txBody>
          <a:bodyPr/>
          <a:lstStyle/>
          <a:p>
            <a:fld id="{143A17DC-E997-4BB2-AB9D-96CB07FB0AB8}" type="slidenum">
              <a:rPr lang="en-US" smtClean="0"/>
              <a:t>3</a:t>
            </a:fld>
            <a:endParaRPr lang="en-US"/>
          </a:p>
        </p:txBody>
      </p:sp>
      <p:grpSp>
        <p:nvGrpSpPr>
          <p:cNvPr id="6" name="Group 5"/>
          <p:cNvGrpSpPr/>
          <p:nvPr/>
        </p:nvGrpSpPr>
        <p:grpSpPr>
          <a:xfrm>
            <a:off x="8038441" y="6491045"/>
            <a:ext cx="873657" cy="230431"/>
            <a:chOff x="6887206" y="6221422"/>
            <a:chExt cx="1938254" cy="487337"/>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
        <p:nvSpPr>
          <p:cNvPr id="9" name="TextBox 8"/>
          <p:cNvSpPr txBox="1"/>
          <p:nvPr/>
        </p:nvSpPr>
        <p:spPr>
          <a:xfrm>
            <a:off x="1536667" y="6418551"/>
            <a:ext cx="5102807" cy="369332"/>
          </a:xfrm>
          <a:prstGeom prst="rect">
            <a:avLst/>
          </a:prstGeom>
          <a:noFill/>
        </p:spPr>
        <p:txBody>
          <a:bodyPr wrap="none" rtlCol="0">
            <a:spAutoFit/>
          </a:bodyPr>
          <a:lstStyle/>
          <a:p>
            <a:r>
              <a:rPr lang="en-US" dirty="0"/>
              <a:t>	915-252-5753	www.DebbiHester.com</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spTree>
    <p:extLst>
      <p:ext uri="{BB962C8B-B14F-4D97-AF65-F5344CB8AC3E}">
        <p14:creationId xmlns:p14="http://schemas.microsoft.com/office/powerpoint/2010/main" val="23004824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055380" cy="1400530"/>
          </a:xfrm>
        </p:spPr>
        <p:txBody>
          <a:bodyPr/>
          <a:lstStyle/>
          <a:p>
            <a:r>
              <a:rPr lang="en-US" dirty="0"/>
              <a:t>Downtown El Paso</a:t>
            </a:r>
            <a:br>
              <a:rPr lang="en-US" dirty="0"/>
            </a:br>
            <a:r>
              <a:rPr lang="en-US" dirty="0"/>
              <a:t>Chalk the Block </a:t>
            </a:r>
          </a:p>
        </p:txBody>
      </p:sp>
      <p:pic>
        <p:nvPicPr>
          <p:cNvPr id="3" name="Picture 2"/>
          <p:cNvPicPr>
            <a:picLocks noChangeAspect="1"/>
          </p:cNvPicPr>
          <p:nvPr/>
        </p:nvPicPr>
        <p:blipFill>
          <a:blip r:embed="rId3"/>
          <a:stretch>
            <a:fillRect/>
          </a:stretch>
        </p:blipFill>
        <p:spPr>
          <a:xfrm>
            <a:off x="299474" y="1094706"/>
            <a:ext cx="3965589" cy="2641667"/>
          </a:xfrm>
          <a:prstGeom prst="rect">
            <a:avLst/>
          </a:prstGeom>
        </p:spPr>
      </p:pic>
      <p:pic>
        <p:nvPicPr>
          <p:cNvPr id="6" name="Picture 5"/>
          <p:cNvPicPr>
            <a:picLocks noChangeAspect="1"/>
          </p:cNvPicPr>
          <p:nvPr/>
        </p:nvPicPr>
        <p:blipFill>
          <a:blip r:embed="rId4"/>
          <a:stretch>
            <a:fillRect/>
          </a:stretch>
        </p:blipFill>
        <p:spPr>
          <a:xfrm>
            <a:off x="4562843" y="536331"/>
            <a:ext cx="4414630" cy="5547946"/>
          </a:xfrm>
          <a:prstGeom prst="rect">
            <a:avLst/>
          </a:prstGeom>
        </p:spPr>
      </p:pic>
      <p:pic>
        <p:nvPicPr>
          <p:cNvPr id="10" name="Picture 9"/>
          <p:cNvPicPr>
            <a:picLocks noChangeAspect="1"/>
          </p:cNvPicPr>
          <p:nvPr/>
        </p:nvPicPr>
        <p:blipFill>
          <a:blip r:embed="rId5"/>
          <a:stretch>
            <a:fillRect/>
          </a:stretch>
        </p:blipFill>
        <p:spPr>
          <a:xfrm>
            <a:off x="299474" y="3850584"/>
            <a:ext cx="3953116" cy="2427366"/>
          </a:xfrm>
          <a:prstGeom prst="rect">
            <a:avLst/>
          </a:prstGeom>
        </p:spPr>
      </p:pic>
      <p:sp>
        <p:nvSpPr>
          <p:cNvPr id="5" name="Slide Number Placeholder 4"/>
          <p:cNvSpPr>
            <a:spLocks noGrp="1"/>
          </p:cNvSpPr>
          <p:nvPr>
            <p:ph type="sldNum" sz="quarter" idx="12"/>
          </p:nvPr>
        </p:nvSpPr>
        <p:spPr/>
        <p:txBody>
          <a:bodyPr/>
          <a:lstStyle/>
          <a:p>
            <a:fld id="{143A17DC-E997-4BB2-AB9D-96CB07FB0AB8}" type="slidenum">
              <a:rPr lang="en-US" smtClean="0"/>
              <a:t>30</a:t>
            </a:fld>
            <a:endParaRPr lang="en-US"/>
          </a:p>
        </p:txBody>
      </p:sp>
      <p:grpSp>
        <p:nvGrpSpPr>
          <p:cNvPr id="8" name="Group 7"/>
          <p:cNvGrpSpPr/>
          <p:nvPr/>
        </p:nvGrpSpPr>
        <p:grpSpPr>
          <a:xfrm>
            <a:off x="8015365" y="6423697"/>
            <a:ext cx="873657" cy="230431"/>
            <a:chOff x="6887206" y="6221422"/>
            <a:chExt cx="1938254" cy="487337"/>
          </a:xfrm>
        </p:grpSpPr>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
        <p:nvSpPr>
          <p:cNvPr id="12" name="TextBox 11"/>
          <p:cNvSpPr txBox="1"/>
          <p:nvPr/>
        </p:nvSpPr>
        <p:spPr>
          <a:xfrm>
            <a:off x="2757352" y="6392161"/>
            <a:ext cx="5102807" cy="369332"/>
          </a:xfrm>
          <a:prstGeom prst="rect">
            <a:avLst/>
          </a:prstGeom>
          <a:noFill/>
        </p:spPr>
        <p:txBody>
          <a:bodyPr wrap="none" rtlCol="0">
            <a:spAutoFit/>
          </a:bodyPr>
          <a:lstStyle/>
          <a:p>
            <a:r>
              <a:rPr lang="en-US" dirty="0"/>
              <a:t>	915-252-5753	www.DebbiHester.com</a:t>
            </a:r>
          </a:p>
        </p:txBody>
      </p:sp>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spTree>
    <p:extLst>
      <p:ext uri="{BB962C8B-B14F-4D97-AF65-F5344CB8AC3E}">
        <p14:creationId xmlns:p14="http://schemas.microsoft.com/office/powerpoint/2010/main" val="2868087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436" y="7406"/>
            <a:ext cx="7196464" cy="1323439"/>
          </a:xfrm>
          <a:prstGeom prst="rect">
            <a:avLst/>
          </a:prstGeom>
        </p:spPr>
        <p:txBody>
          <a:bodyPr wrap="square" rtlCol="0">
            <a:spAutoFit/>
          </a:bodyPr>
          <a:lstStyle/>
          <a:p>
            <a:r>
              <a:rPr lang="en-US" sz="3600" dirty="0"/>
              <a:t>Downtown El Paso</a:t>
            </a:r>
          </a:p>
          <a:p>
            <a:r>
              <a:rPr lang="en-US" sz="3600" dirty="0"/>
              <a:t>Annual Downtown Street Fest</a:t>
            </a:r>
            <a:r>
              <a:rPr lang="en-US" sz="4400" dirty="0"/>
              <a:t>​</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484" y="1173653"/>
            <a:ext cx="4855340" cy="2483254"/>
          </a:xfrm>
          <a:prstGeom prst="rect">
            <a:avLst/>
          </a:prstGeom>
        </p:spPr>
      </p:pic>
      <p:pic>
        <p:nvPicPr>
          <p:cNvPr id="8" name="Picture 7"/>
          <p:cNvPicPr>
            <a:picLocks noChangeAspect="1"/>
          </p:cNvPicPr>
          <p:nvPr/>
        </p:nvPicPr>
        <p:blipFill>
          <a:blip r:embed="rId4"/>
          <a:stretch>
            <a:fillRect/>
          </a:stretch>
        </p:blipFill>
        <p:spPr>
          <a:xfrm>
            <a:off x="147484" y="3726330"/>
            <a:ext cx="4855340" cy="2462035"/>
          </a:xfrm>
          <a:prstGeom prst="rect">
            <a:avLst/>
          </a:prstGeom>
        </p:spPr>
      </p:pic>
      <p:pic>
        <p:nvPicPr>
          <p:cNvPr id="9" name="Picture 8"/>
          <p:cNvPicPr>
            <a:picLocks noChangeAspect="1"/>
          </p:cNvPicPr>
          <p:nvPr/>
        </p:nvPicPr>
        <p:blipFill>
          <a:blip r:embed="rId5"/>
          <a:stretch>
            <a:fillRect/>
          </a:stretch>
        </p:blipFill>
        <p:spPr>
          <a:xfrm>
            <a:off x="5108332" y="1173653"/>
            <a:ext cx="3407018" cy="5218509"/>
          </a:xfrm>
          <a:prstGeom prst="rect">
            <a:avLst/>
          </a:prstGeom>
        </p:spPr>
      </p:pic>
      <p:sp>
        <p:nvSpPr>
          <p:cNvPr id="3" name="Slide Number Placeholder 2"/>
          <p:cNvSpPr>
            <a:spLocks noGrp="1"/>
          </p:cNvSpPr>
          <p:nvPr>
            <p:ph type="sldNum" sz="quarter" idx="12"/>
          </p:nvPr>
        </p:nvSpPr>
        <p:spPr/>
        <p:txBody>
          <a:bodyPr/>
          <a:lstStyle/>
          <a:p>
            <a:fld id="{143A17DC-E997-4BB2-AB9D-96CB07FB0AB8}" type="slidenum">
              <a:rPr lang="en-US" smtClean="0"/>
              <a:t>31</a:t>
            </a:fld>
            <a:endParaRPr lang="en-US"/>
          </a:p>
        </p:txBody>
      </p:sp>
      <p:grpSp>
        <p:nvGrpSpPr>
          <p:cNvPr id="10" name="Group 9"/>
          <p:cNvGrpSpPr/>
          <p:nvPr/>
        </p:nvGrpSpPr>
        <p:grpSpPr>
          <a:xfrm>
            <a:off x="8078521" y="6491045"/>
            <a:ext cx="873657" cy="230431"/>
            <a:chOff x="6887206" y="6221422"/>
            <a:chExt cx="1938254" cy="487337"/>
          </a:xfrm>
        </p:grpSpPr>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
        <p:nvSpPr>
          <p:cNvPr id="13" name="TextBox 12"/>
          <p:cNvSpPr txBox="1"/>
          <p:nvPr/>
        </p:nvSpPr>
        <p:spPr>
          <a:xfrm>
            <a:off x="2556928" y="6418551"/>
            <a:ext cx="5102807" cy="369332"/>
          </a:xfrm>
          <a:prstGeom prst="rect">
            <a:avLst/>
          </a:prstGeom>
          <a:noFill/>
        </p:spPr>
        <p:txBody>
          <a:bodyPr wrap="none" rtlCol="0">
            <a:spAutoFit/>
          </a:bodyPr>
          <a:lstStyle/>
          <a:p>
            <a:r>
              <a:rPr lang="en-US" dirty="0"/>
              <a:t>	915-252-5753	www.DebbiHester.com</a:t>
            </a:r>
          </a:p>
        </p:txBody>
      </p:sp>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spTree>
    <p:extLst>
      <p:ext uri="{BB962C8B-B14F-4D97-AF65-F5344CB8AC3E}">
        <p14:creationId xmlns:p14="http://schemas.microsoft.com/office/powerpoint/2010/main" val="8418322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0"/>
            <a:ext cx="7895492" cy="1200329"/>
          </a:xfrm>
          <a:prstGeom prst="rect">
            <a:avLst/>
          </a:prstGeom>
        </p:spPr>
        <p:txBody>
          <a:bodyPr wrap="square" rtlCol="0">
            <a:spAutoFit/>
          </a:bodyPr>
          <a:lstStyle/>
          <a:p>
            <a:r>
              <a:rPr lang="en-US" sz="3600" dirty="0"/>
              <a:t>Downtown El Paso</a:t>
            </a:r>
          </a:p>
          <a:p>
            <a:r>
              <a:rPr lang="en-US" sz="3600" dirty="0"/>
              <a:t>Annual Neon Desert Music Festival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46" y="1200329"/>
            <a:ext cx="4255477" cy="2580761"/>
          </a:xfrm>
          <a:prstGeom prst="rect">
            <a:avLst/>
          </a:prstGeom>
        </p:spPr>
      </p:pic>
      <p:pic>
        <p:nvPicPr>
          <p:cNvPr id="4" name="Picture 3"/>
          <p:cNvPicPr>
            <a:picLocks noChangeAspect="1"/>
          </p:cNvPicPr>
          <p:nvPr/>
        </p:nvPicPr>
        <p:blipFill>
          <a:blip r:embed="rId4"/>
          <a:stretch>
            <a:fillRect/>
          </a:stretch>
        </p:blipFill>
        <p:spPr>
          <a:xfrm>
            <a:off x="4193931" y="1468316"/>
            <a:ext cx="4881440" cy="4856500"/>
          </a:xfrm>
          <a:prstGeom prst="rect">
            <a:avLst/>
          </a:prstGeom>
        </p:spPr>
      </p:pic>
      <p:pic>
        <p:nvPicPr>
          <p:cNvPr id="5" name="Picture 4"/>
          <p:cNvPicPr>
            <a:picLocks noChangeAspect="1"/>
          </p:cNvPicPr>
          <p:nvPr/>
        </p:nvPicPr>
        <p:blipFill>
          <a:blip r:embed="rId5"/>
          <a:stretch>
            <a:fillRect/>
          </a:stretch>
        </p:blipFill>
        <p:spPr>
          <a:xfrm>
            <a:off x="137700" y="3845392"/>
            <a:ext cx="3750181" cy="2033937"/>
          </a:xfrm>
          <a:prstGeom prst="rect">
            <a:avLst/>
          </a:prstGeom>
        </p:spPr>
      </p:pic>
      <p:sp>
        <p:nvSpPr>
          <p:cNvPr id="7" name="Slide Number Placeholder 6"/>
          <p:cNvSpPr>
            <a:spLocks noGrp="1"/>
          </p:cNvSpPr>
          <p:nvPr>
            <p:ph type="sldNum" sz="quarter" idx="12"/>
          </p:nvPr>
        </p:nvSpPr>
        <p:spPr/>
        <p:txBody>
          <a:bodyPr/>
          <a:lstStyle/>
          <a:p>
            <a:fld id="{143A17DC-E997-4BB2-AB9D-96CB07FB0AB8}" type="slidenum">
              <a:rPr lang="en-US" smtClean="0"/>
              <a:t>32</a:t>
            </a:fld>
            <a:endParaRPr lang="en-US"/>
          </a:p>
        </p:txBody>
      </p:sp>
      <p:grpSp>
        <p:nvGrpSpPr>
          <p:cNvPr id="8" name="Group 7"/>
          <p:cNvGrpSpPr/>
          <p:nvPr/>
        </p:nvGrpSpPr>
        <p:grpSpPr>
          <a:xfrm>
            <a:off x="8078521" y="6461612"/>
            <a:ext cx="873657" cy="230431"/>
            <a:chOff x="6887206" y="6221422"/>
            <a:chExt cx="1938254" cy="487337"/>
          </a:xfrm>
        </p:grpSpPr>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
        <p:nvSpPr>
          <p:cNvPr id="11" name="TextBox 10"/>
          <p:cNvSpPr txBox="1"/>
          <p:nvPr/>
        </p:nvSpPr>
        <p:spPr>
          <a:xfrm>
            <a:off x="2452990" y="6389118"/>
            <a:ext cx="5102807" cy="369332"/>
          </a:xfrm>
          <a:prstGeom prst="rect">
            <a:avLst/>
          </a:prstGeom>
          <a:noFill/>
        </p:spPr>
        <p:txBody>
          <a:bodyPr wrap="none" rtlCol="0">
            <a:spAutoFit/>
          </a:bodyPr>
          <a:lstStyle/>
          <a:p>
            <a:r>
              <a:rPr lang="en-US" dirty="0"/>
              <a:t>	915-252-5753	www.DebbiHester.com</a:t>
            </a:r>
          </a:p>
        </p:txBody>
      </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spTree>
    <p:extLst>
      <p:ext uri="{BB962C8B-B14F-4D97-AF65-F5344CB8AC3E}">
        <p14:creationId xmlns:p14="http://schemas.microsoft.com/office/powerpoint/2010/main" val="33528266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213" y="10856"/>
            <a:ext cx="7830525" cy="1754326"/>
          </a:xfrm>
          <a:prstGeom prst="rect">
            <a:avLst/>
          </a:prstGeom>
        </p:spPr>
        <p:txBody>
          <a:bodyPr wrap="square" rtlCol="0">
            <a:spAutoFit/>
          </a:bodyPr>
          <a:lstStyle/>
          <a:p>
            <a:r>
              <a:rPr lang="en-US" sz="3600" dirty="0"/>
              <a:t>Downtown El Paso</a:t>
            </a:r>
          </a:p>
          <a:p>
            <a:r>
              <a:rPr lang="en-US" sz="3600" dirty="0"/>
              <a:t>Annual Plaza Classic Film Festival</a:t>
            </a:r>
          </a:p>
          <a:p>
            <a:r>
              <a:rPr lang="en-US" sz="2000" dirty="0"/>
              <a:t>Debbi Hester &amp; Perry Hester Proud Sponsors</a:t>
            </a:r>
            <a:r>
              <a:rPr lang="en-US" sz="3200" dirty="0"/>
              <a:t>​</a:t>
            </a:r>
          </a:p>
        </p:txBody>
      </p:sp>
      <p:pic>
        <p:nvPicPr>
          <p:cNvPr id="4" name="Picture 3"/>
          <p:cNvPicPr>
            <a:picLocks noChangeAspect="1"/>
          </p:cNvPicPr>
          <p:nvPr/>
        </p:nvPicPr>
        <p:blipFill>
          <a:blip r:embed="rId3"/>
          <a:stretch>
            <a:fillRect/>
          </a:stretch>
        </p:blipFill>
        <p:spPr>
          <a:xfrm>
            <a:off x="501161" y="1929021"/>
            <a:ext cx="4290070" cy="1075516"/>
          </a:xfrm>
          <a:prstGeom prst="rect">
            <a:avLst/>
          </a:prstGeom>
        </p:spPr>
      </p:pic>
      <p:pic>
        <p:nvPicPr>
          <p:cNvPr id="5" name="Picture 4"/>
          <p:cNvPicPr>
            <a:picLocks noChangeAspect="1"/>
          </p:cNvPicPr>
          <p:nvPr/>
        </p:nvPicPr>
        <p:blipFill>
          <a:blip r:embed="rId4"/>
          <a:stretch>
            <a:fillRect/>
          </a:stretch>
        </p:blipFill>
        <p:spPr>
          <a:xfrm>
            <a:off x="5424853" y="1403477"/>
            <a:ext cx="3472962" cy="2315099"/>
          </a:xfrm>
          <a:prstGeom prst="rect">
            <a:avLst/>
          </a:prstGeom>
        </p:spPr>
      </p:pic>
      <p:pic>
        <p:nvPicPr>
          <p:cNvPr id="7" name="Picture 6"/>
          <p:cNvPicPr>
            <a:picLocks noChangeAspect="1"/>
          </p:cNvPicPr>
          <p:nvPr/>
        </p:nvPicPr>
        <p:blipFill>
          <a:blip r:embed="rId5"/>
          <a:stretch>
            <a:fillRect/>
          </a:stretch>
        </p:blipFill>
        <p:spPr>
          <a:xfrm>
            <a:off x="110637" y="3364767"/>
            <a:ext cx="3921954" cy="2664576"/>
          </a:xfrm>
          <a:prstGeom prst="rect">
            <a:avLst/>
          </a:prstGeom>
        </p:spPr>
      </p:pic>
      <p:sp>
        <p:nvSpPr>
          <p:cNvPr id="2" name="Rectangle 1"/>
          <p:cNvSpPr/>
          <p:nvPr/>
        </p:nvSpPr>
        <p:spPr>
          <a:xfrm>
            <a:off x="4035669" y="4294406"/>
            <a:ext cx="4862146" cy="1409617"/>
          </a:xfrm>
          <a:prstGeom prst="rect">
            <a:avLst/>
          </a:prstGeom>
        </p:spPr>
        <p:txBody>
          <a:bodyPr wrap="square">
            <a:spAutoFit/>
          </a:bodyPr>
          <a:lstStyle/>
          <a:p>
            <a:pPr algn="just">
              <a:lnSpc>
                <a:spcPct val="107000"/>
              </a:lnSpc>
              <a:spcAft>
                <a:spcPts val="800"/>
              </a:spcAft>
            </a:pPr>
            <a:r>
              <a:rPr lang="en-US" sz="2000" dirty="0">
                <a:latin typeface="Calibri" panose="020F0502020204030204" pitchFamily="34" charset="0"/>
                <a:ea typeface="Calibri" panose="020F0502020204030204" pitchFamily="34" charset="0"/>
                <a:cs typeface="Times New Roman" panose="02020603050405020304" pitchFamily="18" charset="0"/>
              </a:rPr>
              <a:t>The Plaza Classic Film Festival is the largest one in the world and held in early August each year with over 80 films and many especially for children.  Plazaclassic.com</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Slide Number Placeholder 7"/>
          <p:cNvSpPr>
            <a:spLocks noGrp="1"/>
          </p:cNvSpPr>
          <p:nvPr>
            <p:ph type="sldNum" sz="quarter" idx="12"/>
          </p:nvPr>
        </p:nvSpPr>
        <p:spPr/>
        <p:txBody>
          <a:bodyPr/>
          <a:lstStyle/>
          <a:p>
            <a:fld id="{143A17DC-E997-4BB2-AB9D-96CB07FB0AB8}" type="slidenum">
              <a:rPr lang="en-US" smtClean="0"/>
              <a:t>33</a:t>
            </a:fld>
            <a:endParaRPr lang="en-US"/>
          </a:p>
        </p:txBody>
      </p:sp>
      <p:grpSp>
        <p:nvGrpSpPr>
          <p:cNvPr id="9" name="Group 8"/>
          <p:cNvGrpSpPr/>
          <p:nvPr/>
        </p:nvGrpSpPr>
        <p:grpSpPr>
          <a:xfrm>
            <a:off x="8024158" y="6423697"/>
            <a:ext cx="873657" cy="230431"/>
            <a:chOff x="6887206" y="6221422"/>
            <a:chExt cx="1938254" cy="487337"/>
          </a:xfrm>
        </p:grpSpPr>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
        <p:nvSpPr>
          <p:cNvPr id="12" name="TextBox 11"/>
          <p:cNvSpPr txBox="1"/>
          <p:nvPr/>
        </p:nvSpPr>
        <p:spPr>
          <a:xfrm>
            <a:off x="2582952" y="6373564"/>
            <a:ext cx="5102807" cy="369332"/>
          </a:xfrm>
          <a:prstGeom prst="rect">
            <a:avLst/>
          </a:prstGeom>
          <a:noFill/>
        </p:spPr>
        <p:txBody>
          <a:bodyPr wrap="none" rtlCol="0">
            <a:spAutoFit/>
          </a:bodyPr>
          <a:lstStyle/>
          <a:p>
            <a:r>
              <a:rPr lang="en-US" dirty="0"/>
              <a:t>	915-252-5753	www.DebbiHester.com</a:t>
            </a:r>
          </a:p>
        </p:txBody>
      </p:sp>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spTree>
    <p:extLst>
      <p:ext uri="{BB962C8B-B14F-4D97-AF65-F5344CB8AC3E}">
        <p14:creationId xmlns:p14="http://schemas.microsoft.com/office/powerpoint/2010/main" val="10846980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574" y="8210"/>
            <a:ext cx="7733657" cy="1754326"/>
          </a:xfrm>
          <a:prstGeom prst="rect">
            <a:avLst/>
          </a:prstGeom>
        </p:spPr>
        <p:txBody>
          <a:bodyPr wrap="square" rtlCol="0">
            <a:spAutoFit/>
          </a:bodyPr>
          <a:lstStyle/>
          <a:p>
            <a:r>
              <a:rPr lang="en-US" sz="3600" dirty="0"/>
              <a:t>Downtown El Paso</a:t>
            </a:r>
          </a:p>
          <a:p>
            <a:r>
              <a:rPr lang="en-US" sz="3600" dirty="0"/>
              <a:t>Annual Plaza Classic Film Festival </a:t>
            </a:r>
          </a:p>
          <a:p>
            <a:r>
              <a:rPr lang="en-US" sz="3600" dirty="0"/>
              <a: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7950" y="1275885"/>
            <a:ext cx="2606919" cy="5007031"/>
          </a:xfrm>
          <a:prstGeom prst="rect">
            <a:avLst/>
          </a:prstGeom>
        </p:spPr>
      </p:pic>
      <p:pic>
        <p:nvPicPr>
          <p:cNvPr id="1028" name="Picture 4" descr="http://www.schulershook.com/media/image/project/large/PlazaTheatreBalcon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563" y="1477108"/>
            <a:ext cx="2901462" cy="238821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elpasolive.com/system/pages/venue_images/49/original/venue-plaza.jpg?139120279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8408" y="4059109"/>
            <a:ext cx="5914035" cy="241331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cdn2-b.examiner.com/sites/default/files/styles/image_content_width/hash/f5/a0/f5a02730ac7b3cc90fbedac87b714e83.jpg?itok=Bieen2E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75462" y="1477108"/>
            <a:ext cx="2986981" cy="238821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143A17DC-E997-4BB2-AB9D-96CB07FB0AB8}" type="slidenum">
              <a:rPr lang="en-US" smtClean="0"/>
              <a:t>34</a:t>
            </a:fld>
            <a:endParaRPr lang="en-US"/>
          </a:p>
        </p:txBody>
      </p:sp>
      <p:grpSp>
        <p:nvGrpSpPr>
          <p:cNvPr id="9" name="Group 8"/>
          <p:cNvGrpSpPr/>
          <p:nvPr/>
        </p:nvGrpSpPr>
        <p:grpSpPr>
          <a:xfrm>
            <a:off x="8078521" y="6423697"/>
            <a:ext cx="873657" cy="230431"/>
            <a:chOff x="6887206" y="6221422"/>
            <a:chExt cx="1938254" cy="487337"/>
          </a:xfrm>
        </p:grpSpPr>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
        <p:nvSpPr>
          <p:cNvPr id="12" name="TextBox 11"/>
          <p:cNvSpPr txBox="1"/>
          <p:nvPr/>
        </p:nvSpPr>
        <p:spPr>
          <a:xfrm>
            <a:off x="2556575" y="6446594"/>
            <a:ext cx="5102807" cy="369332"/>
          </a:xfrm>
          <a:prstGeom prst="rect">
            <a:avLst/>
          </a:prstGeom>
          <a:noFill/>
        </p:spPr>
        <p:txBody>
          <a:bodyPr wrap="none" rtlCol="0">
            <a:spAutoFit/>
          </a:bodyPr>
          <a:lstStyle/>
          <a:p>
            <a:r>
              <a:rPr lang="en-US" dirty="0"/>
              <a:t>	915-252-5753	www.DebbiHester.com</a:t>
            </a:r>
          </a:p>
        </p:txBody>
      </p:sp>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sp>
        <p:nvSpPr>
          <p:cNvPr id="3" name="Rectangle 2"/>
          <p:cNvSpPr/>
          <p:nvPr/>
        </p:nvSpPr>
        <p:spPr>
          <a:xfrm>
            <a:off x="0" y="1091219"/>
            <a:ext cx="2443361" cy="369332"/>
          </a:xfrm>
          <a:prstGeom prst="rect">
            <a:avLst/>
          </a:prstGeom>
        </p:spPr>
        <p:txBody>
          <a:bodyPr wrap="none">
            <a:spAutoFit/>
          </a:bodyPr>
          <a:lstStyle/>
          <a:p>
            <a:r>
              <a:rPr lang="en-US" u="sng" dirty="0">
                <a:solidFill>
                  <a:schemeClr val="accent5"/>
                </a:solidFill>
              </a:rPr>
              <a:t>http://plazaclassic.com/</a:t>
            </a:r>
          </a:p>
        </p:txBody>
      </p:sp>
    </p:spTree>
    <p:extLst>
      <p:ext uri="{BB962C8B-B14F-4D97-AF65-F5344CB8AC3E}">
        <p14:creationId xmlns:p14="http://schemas.microsoft.com/office/powerpoint/2010/main" val="31831391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70709"/>
            <a:ext cx="6160901" cy="1508105"/>
          </a:xfrm>
          <a:prstGeom prst="rect">
            <a:avLst/>
          </a:prstGeom>
        </p:spPr>
        <p:txBody>
          <a:bodyPr rtlCol="0">
            <a:spAutoFit/>
          </a:bodyPr>
          <a:lstStyle/>
          <a:p>
            <a:r>
              <a:rPr lang="en-US" sz="3600" dirty="0"/>
              <a:t>Northeast El Paso</a:t>
            </a:r>
          </a:p>
          <a:p>
            <a:r>
              <a:rPr lang="en-US" sz="3600" dirty="0" err="1"/>
              <a:t>McKelligon</a:t>
            </a:r>
            <a:r>
              <a:rPr lang="en-US" sz="3600" dirty="0"/>
              <a:t> Canyon</a:t>
            </a:r>
          </a:p>
          <a:p>
            <a:r>
              <a:rPr lang="en-US" sz="2000" dirty="0"/>
              <a:t>​</a:t>
            </a:r>
            <a:r>
              <a:rPr lang="en-US" sz="2000" u="sng" dirty="0">
                <a:solidFill>
                  <a:schemeClr val="accent5"/>
                </a:solidFill>
              </a:rPr>
              <a:t>http://elpasolive.com/coolcanyonnights</a:t>
            </a:r>
          </a:p>
        </p:txBody>
      </p:sp>
      <p:pic>
        <p:nvPicPr>
          <p:cNvPr id="2" name="Picture 1"/>
          <p:cNvPicPr>
            <a:picLocks noChangeAspect="1"/>
          </p:cNvPicPr>
          <p:nvPr/>
        </p:nvPicPr>
        <p:blipFill>
          <a:blip r:embed="rId3"/>
          <a:stretch>
            <a:fillRect/>
          </a:stretch>
        </p:blipFill>
        <p:spPr>
          <a:xfrm>
            <a:off x="147483" y="1406240"/>
            <a:ext cx="5123215" cy="4468581"/>
          </a:xfrm>
          <a:prstGeom prst="rect">
            <a:avLst/>
          </a:prstGeom>
        </p:spPr>
      </p:pic>
      <p:pic>
        <p:nvPicPr>
          <p:cNvPr id="3" name="Picture 2"/>
          <p:cNvPicPr>
            <a:picLocks noChangeAspect="1"/>
          </p:cNvPicPr>
          <p:nvPr/>
        </p:nvPicPr>
        <p:blipFill>
          <a:blip r:embed="rId4"/>
          <a:stretch>
            <a:fillRect/>
          </a:stretch>
        </p:blipFill>
        <p:spPr>
          <a:xfrm>
            <a:off x="5463822" y="3518473"/>
            <a:ext cx="3353548" cy="3076919"/>
          </a:xfrm>
          <a:prstGeom prst="rect">
            <a:avLst/>
          </a:prstGeom>
        </p:spPr>
      </p:pic>
      <p:pic>
        <p:nvPicPr>
          <p:cNvPr id="3074" name="Picture 2" descr="https://lh6.googleusercontent.com/-4azOX4T7IIg/UBhydtdvM0I/AAAAAAAAE7Y/ULBvl8byuPw/s613/DSCN4705%25255B5%25255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7152" y="123632"/>
            <a:ext cx="3330218" cy="3221511"/>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143A17DC-E997-4BB2-AB9D-96CB07FB0AB8}" type="slidenum">
              <a:rPr lang="en-US" smtClean="0"/>
              <a:t>35</a:t>
            </a:fld>
            <a:endParaRPr lang="en-US"/>
          </a:p>
        </p:txBody>
      </p:sp>
      <p:grpSp>
        <p:nvGrpSpPr>
          <p:cNvPr id="8" name="Group 7"/>
          <p:cNvGrpSpPr/>
          <p:nvPr/>
        </p:nvGrpSpPr>
        <p:grpSpPr>
          <a:xfrm>
            <a:off x="7943713" y="6491045"/>
            <a:ext cx="873657" cy="230431"/>
            <a:chOff x="6887206" y="6221422"/>
            <a:chExt cx="1938254" cy="487337"/>
          </a:xfrm>
        </p:grpSpPr>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
        <p:nvSpPr>
          <p:cNvPr id="11" name="TextBox 10"/>
          <p:cNvSpPr txBox="1"/>
          <p:nvPr/>
        </p:nvSpPr>
        <p:spPr>
          <a:xfrm>
            <a:off x="2037789" y="6520401"/>
            <a:ext cx="5102807" cy="369332"/>
          </a:xfrm>
          <a:prstGeom prst="rect">
            <a:avLst/>
          </a:prstGeom>
          <a:noFill/>
        </p:spPr>
        <p:txBody>
          <a:bodyPr wrap="none" rtlCol="0">
            <a:spAutoFit/>
          </a:bodyPr>
          <a:lstStyle/>
          <a:p>
            <a:r>
              <a:rPr lang="en-US" dirty="0"/>
              <a:t>	915-252-5753	www.DebbiHester.com</a:t>
            </a:r>
          </a:p>
        </p:txBody>
      </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spTree>
    <p:extLst>
      <p:ext uri="{BB962C8B-B14F-4D97-AF65-F5344CB8AC3E}">
        <p14:creationId xmlns:p14="http://schemas.microsoft.com/office/powerpoint/2010/main" val="42297132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0"/>
            <a:ext cx="6160901" cy="1446550"/>
          </a:xfrm>
          <a:prstGeom prst="rect">
            <a:avLst/>
          </a:prstGeom>
        </p:spPr>
        <p:txBody>
          <a:bodyPr rtlCol="0">
            <a:spAutoFit/>
          </a:bodyPr>
          <a:lstStyle/>
          <a:p>
            <a:r>
              <a:rPr lang="en-US" sz="4400" dirty="0"/>
              <a:t>Northeast El Paso</a:t>
            </a:r>
          </a:p>
          <a:p>
            <a:r>
              <a:rPr lang="en-US" sz="4400" dirty="0" err="1"/>
              <a:t>McKelligon</a:t>
            </a:r>
            <a:r>
              <a:rPr lang="en-US" sz="4400" dirty="0"/>
              <a:t> Canyon ​</a:t>
            </a:r>
          </a:p>
        </p:txBody>
      </p:sp>
      <p:pic>
        <p:nvPicPr>
          <p:cNvPr id="4" name="Picture 3"/>
          <p:cNvPicPr>
            <a:picLocks noChangeAspect="1"/>
          </p:cNvPicPr>
          <p:nvPr/>
        </p:nvPicPr>
        <p:blipFill>
          <a:blip r:embed="rId3"/>
          <a:stretch>
            <a:fillRect/>
          </a:stretch>
        </p:blipFill>
        <p:spPr>
          <a:xfrm>
            <a:off x="218367" y="1333967"/>
            <a:ext cx="3978201" cy="2655218"/>
          </a:xfrm>
          <a:prstGeom prst="rect">
            <a:avLst/>
          </a:prstGeom>
        </p:spPr>
      </p:pic>
      <p:pic>
        <p:nvPicPr>
          <p:cNvPr id="5" name="Picture 4"/>
          <p:cNvPicPr>
            <a:picLocks noChangeAspect="1"/>
          </p:cNvPicPr>
          <p:nvPr/>
        </p:nvPicPr>
        <p:blipFill>
          <a:blip r:embed="rId4"/>
          <a:stretch>
            <a:fillRect/>
          </a:stretch>
        </p:blipFill>
        <p:spPr>
          <a:xfrm>
            <a:off x="4594577" y="395655"/>
            <a:ext cx="4139133" cy="2726306"/>
          </a:xfrm>
          <a:prstGeom prst="rect">
            <a:avLst/>
          </a:prstGeom>
        </p:spPr>
      </p:pic>
      <p:pic>
        <p:nvPicPr>
          <p:cNvPr id="7" name="Picture 6"/>
          <p:cNvPicPr>
            <a:picLocks noChangeAspect="1"/>
          </p:cNvPicPr>
          <p:nvPr/>
        </p:nvPicPr>
        <p:blipFill>
          <a:blip r:embed="rId5"/>
          <a:stretch>
            <a:fillRect/>
          </a:stretch>
        </p:blipFill>
        <p:spPr>
          <a:xfrm>
            <a:off x="479468" y="4024374"/>
            <a:ext cx="3753655" cy="2502073"/>
          </a:xfrm>
          <a:prstGeom prst="rect">
            <a:avLst/>
          </a:prstGeom>
        </p:spPr>
      </p:pic>
      <p:pic>
        <p:nvPicPr>
          <p:cNvPr id="4098" name="Picture 2" descr="http://elpaso411.com/wp-content/uploads/2013/08/movies-in-the-canyon-el-paso-201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94577" y="3380240"/>
            <a:ext cx="4139133" cy="3102453"/>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143A17DC-E997-4BB2-AB9D-96CB07FB0AB8}" type="slidenum">
              <a:rPr lang="en-US" smtClean="0"/>
              <a:t>36</a:t>
            </a:fld>
            <a:endParaRPr lang="en-US"/>
          </a:p>
        </p:txBody>
      </p:sp>
      <p:grpSp>
        <p:nvGrpSpPr>
          <p:cNvPr id="9" name="Group 8"/>
          <p:cNvGrpSpPr/>
          <p:nvPr/>
        </p:nvGrpSpPr>
        <p:grpSpPr>
          <a:xfrm>
            <a:off x="8078521" y="6538913"/>
            <a:ext cx="873657" cy="230431"/>
            <a:chOff x="6887206" y="6221422"/>
            <a:chExt cx="1938254" cy="487337"/>
          </a:xfrm>
        </p:grpSpPr>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
        <p:nvSpPr>
          <p:cNvPr id="12" name="TextBox 11"/>
          <p:cNvSpPr txBox="1"/>
          <p:nvPr/>
        </p:nvSpPr>
        <p:spPr>
          <a:xfrm>
            <a:off x="2207467" y="6488780"/>
            <a:ext cx="5102807" cy="369332"/>
          </a:xfrm>
          <a:prstGeom prst="rect">
            <a:avLst/>
          </a:prstGeom>
          <a:noFill/>
        </p:spPr>
        <p:txBody>
          <a:bodyPr wrap="none" rtlCol="0">
            <a:spAutoFit/>
          </a:bodyPr>
          <a:lstStyle/>
          <a:p>
            <a:r>
              <a:rPr lang="en-US" dirty="0"/>
              <a:t>	915-252-5753	www.DebbiHester.com</a:t>
            </a:r>
          </a:p>
        </p:txBody>
      </p:sp>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spTree>
    <p:extLst>
      <p:ext uri="{BB962C8B-B14F-4D97-AF65-F5344CB8AC3E}">
        <p14:creationId xmlns:p14="http://schemas.microsoft.com/office/powerpoint/2010/main" val="41323755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6623"/>
            <a:ext cx="6160901" cy="1200329"/>
          </a:xfrm>
          <a:prstGeom prst="rect">
            <a:avLst/>
          </a:prstGeom>
        </p:spPr>
        <p:txBody>
          <a:bodyPr rtlCol="0">
            <a:spAutoFit/>
          </a:bodyPr>
          <a:lstStyle/>
          <a:p>
            <a:r>
              <a:rPr lang="en-US" sz="3600" dirty="0"/>
              <a:t>Northeast El Paso</a:t>
            </a:r>
          </a:p>
          <a:p>
            <a:r>
              <a:rPr lang="en-US" sz="3600" dirty="0" err="1"/>
              <a:t>McKelligon</a:t>
            </a:r>
            <a:r>
              <a:rPr lang="en-US" sz="3600" dirty="0"/>
              <a:t> Canyon ​</a:t>
            </a:r>
          </a:p>
        </p:txBody>
      </p:sp>
      <p:pic>
        <p:nvPicPr>
          <p:cNvPr id="2" name="Picture 1"/>
          <p:cNvPicPr>
            <a:picLocks noChangeAspect="1"/>
          </p:cNvPicPr>
          <p:nvPr/>
        </p:nvPicPr>
        <p:blipFill>
          <a:blip r:embed="rId3"/>
          <a:stretch>
            <a:fillRect/>
          </a:stretch>
        </p:blipFill>
        <p:spPr>
          <a:xfrm>
            <a:off x="2074786" y="1062044"/>
            <a:ext cx="4918430" cy="2513489"/>
          </a:xfrm>
          <a:prstGeom prst="rect">
            <a:avLst/>
          </a:prstGeom>
        </p:spPr>
      </p:pic>
      <p:pic>
        <p:nvPicPr>
          <p:cNvPr id="3" name="Picture 2"/>
          <p:cNvPicPr>
            <a:picLocks noChangeAspect="1"/>
          </p:cNvPicPr>
          <p:nvPr/>
        </p:nvPicPr>
        <p:blipFill>
          <a:blip r:embed="rId4"/>
          <a:stretch>
            <a:fillRect/>
          </a:stretch>
        </p:blipFill>
        <p:spPr>
          <a:xfrm>
            <a:off x="4721470" y="3684348"/>
            <a:ext cx="4270772" cy="2642927"/>
          </a:xfrm>
          <a:prstGeom prst="rect">
            <a:avLst/>
          </a:prstGeom>
        </p:spPr>
      </p:pic>
      <p:pic>
        <p:nvPicPr>
          <p:cNvPr id="8" name="Picture 7"/>
          <p:cNvPicPr>
            <a:picLocks noChangeAspect="1"/>
          </p:cNvPicPr>
          <p:nvPr/>
        </p:nvPicPr>
        <p:blipFill>
          <a:blip r:embed="rId5"/>
          <a:srcRect l="30" t="-103" r="-30" b="10336"/>
          <a:stretch>
            <a:fillRect/>
          </a:stretch>
        </p:blipFill>
        <p:spPr>
          <a:xfrm>
            <a:off x="132628" y="3671993"/>
            <a:ext cx="4502429" cy="2655283"/>
          </a:xfrm>
          <a:prstGeom prst="rect">
            <a:avLst/>
          </a:prstGeom>
        </p:spPr>
      </p:pic>
      <p:sp>
        <p:nvSpPr>
          <p:cNvPr id="5" name="Slide Number Placeholder 4"/>
          <p:cNvSpPr>
            <a:spLocks noGrp="1"/>
          </p:cNvSpPr>
          <p:nvPr>
            <p:ph type="sldNum" sz="quarter" idx="12"/>
          </p:nvPr>
        </p:nvSpPr>
        <p:spPr/>
        <p:txBody>
          <a:bodyPr/>
          <a:lstStyle/>
          <a:p>
            <a:fld id="{143A17DC-E997-4BB2-AB9D-96CB07FB0AB8}" type="slidenum">
              <a:rPr lang="en-US" smtClean="0"/>
              <a:t>37</a:t>
            </a:fld>
            <a:endParaRPr lang="en-US"/>
          </a:p>
        </p:txBody>
      </p:sp>
      <p:grpSp>
        <p:nvGrpSpPr>
          <p:cNvPr id="9" name="Group 8"/>
          <p:cNvGrpSpPr/>
          <p:nvPr/>
        </p:nvGrpSpPr>
        <p:grpSpPr>
          <a:xfrm>
            <a:off x="8118585" y="6508586"/>
            <a:ext cx="873657" cy="230431"/>
            <a:chOff x="6887206" y="6221422"/>
            <a:chExt cx="1938254" cy="487337"/>
          </a:xfrm>
        </p:grpSpPr>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
        <p:nvSpPr>
          <p:cNvPr id="12" name="TextBox 11"/>
          <p:cNvSpPr txBox="1"/>
          <p:nvPr/>
        </p:nvSpPr>
        <p:spPr>
          <a:xfrm>
            <a:off x="2383843" y="6436092"/>
            <a:ext cx="5102807" cy="369332"/>
          </a:xfrm>
          <a:prstGeom prst="rect">
            <a:avLst/>
          </a:prstGeom>
          <a:noFill/>
        </p:spPr>
        <p:txBody>
          <a:bodyPr wrap="none" rtlCol="0">
            <a:spAutoFit/>
          </a:bodyPr>
          <a:lstStyle/>
          <a:p>
            <a:r>
              <a:rPr lang="en-US" dirty="0"/>
              <a:t>	915-252-5753	www.DebbiHester.com</a:t>
            </a:r>
          </a:p>
        </p:txBody>
      </p:sp>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spTree>
    <p:extLst>
      <p:ext uri="{BB962C8B-B14F-4D97-AF65-F5344CB8AC3E}">
        <p14:creationId xmlns:p14="http://schemas.microsoft.com/office/powerpoint/2010/main" val="2448852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813"/>
            <a:ext cx="6160901" cy="1200329"/>
          </a:xfrm>
          <a:prstGeom prst="rect">
            <a:avLst/>
          </a:prstGeom>
        </p:spPr>
        <p:txBody>
          <a:bodyPr rtlCol="0">
            <a:spAutoFit/>
          </a:bodyPr>
          <a:lstStyle/>
          <a:p>
            <a:r>
              <a:rPr lang="en-US" sz="3600" dirty="0"/>
              <a:t>Downtown El Paso</a:t>
            </a:r>
          </a:p>
          <a:p>
            <a:r>
              <a:rPr lang="en-US" sz="3600" dirty="0"/>
              <a:t>Convention Center​</a:t>
            </a:r>
          </a:p>
        </p:txBody>
      </p:sp>
      <p:pic>
        <p:nvPicPr>
          <p:cNvPr id="4" name="Picture 3"/>
          <p:cNvPicPr>
            <a:picLocks noChangeAspect="1"/>
          </p:cNvPicPr>
          <p:nvPr/>
        </p:nvPicPr>
        <p:blipFill>
          <a:blip r:embed="rId3"/>
          <a:stretch>
            <a:fillRect/>
          </a:stretch>
        </p:blipFill>
        <p:spPr>
          <a:xfrm>
            <a:off x="137700" y="1308100"/>
            <a:ext cx="4519702" cy="2437477"/>
          </a:xfrm>
          <a:prstGeom prst="rect">
            <a:avLst/>
          </a:prstGeom>
        </p:spPr>
      </p:pic>
      <p:pic>
        <p:nvPicPr>
          <p:cNvPr id="5" name="Picture 4"/>
          <p:cNvPicPr>
            <a:picLocks noChangeAspect="1"/>
          </p:cNvPicPr>
          <p:nvPr/>
        </p:nvPicPr>
        <p:blipFill>
          <a:blip r:embed="rId4"/>
          <a:stretch>
            <a:fillRect/>
          </a:stretch>
        </p:blipFill>
        <p:spPr>
          <a:xfrm>
            <a:off x="4778915" y="1306403"/>
            <a:ext cx="4173263" cy="4990613"/>
          </a:xfrm>
          <a:prstGeom prst="rect">
            <a:avLst/>
          </a:prstGeom>
        </p:spPr>
      </p:pic>
      <p:pic>
        <p:nvPicPr>
          <p:cNvPr id="7" name="Picture 6"/>
          <p:cNvPicPr>
            <a:picLocks noChangeAspect="1"/>
          </p:cNvPicPr>
          <p:nvPr/>
        </p:nvPicPr>
        <p:blipFill>
          <a:blip r:embed="rId5"/>
          <a:stretch>
            <a:fillRect/>
          </a:stretch>
        </p:blipFill>
        <p:spPr>
          <a:xfrm>
            <a:off x="531813" y="4119563"/>
            <a:ext cx="4125589" cy="2197330"/>
          </a:xfrm>
          <a:prstGeom prst="rect">
            <a:avLst/>
          </a:prstGeom>
        </p:spPr>
      </p:pic>
      <p:sp>
        <p:nvSpPr>
          <p:cNvPr id="3" name="Slide Number Placeholder 2"/>
          <p:cNvSpPr>
            <a:spLocks noGrp="1"/>
          </p:cNvSpPr>
          <p:nvPr>
            <p:ph type="sldNum" sz="quarter" idx="12"/>
          </p:nvPr>
        </p:nvSpPr>
        <p:spPr/>
        <p:txBody>
          <a:bodyPr/>
          <a:lstStyle/>
          <a:p>
            <a:fld id="{143A17DC-E997-4BB2-AB9D-96CB07FB0AB8}" type="slidenum">
              <a:rPr lang="en-US" smtClean="0"/>
              <a:t>38</a:t>
            </a:fld>
            <a:endParaRPr lang="en-US"/>
          </a:p>
        </p:txBody>
      </p:sp>
      <p:grpSp>
        <p:nvGrpSpPr>
          <p:cNvPr id="8" name="Group 7"/>
          <p:cNvGrpSpPr/>
          <p:nvPr/>
        </p:nvGrpSpPr>
        <p:grpSpPr>
          <a:xfrm>
            <a:off x="8078521" y="6461612"/>
            <a:ext cx="873657" cy="230431"/>
            <a:chOff x="6887206" y="6221422"/>
            <a:chExt cx="1938254" cy="487337"/>
          </a:xfrm>
        </p:grpSpPr>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
        <p:nvSpPr>
          <p:cNvPr id="11" name="TextBox 10"/>
          <p:cNvSpPr txBox="1"/>
          <p:nvPr/>
        </p:nvSpPr>
        <p:spPr>
          <a:xfrm>
            <a:off x="2391876" y="6411479"/>
            <a:ext cx="5102807" cy="369332"/>
          </a:xfrm>
          <a:prstGeom prst="rect">
            <a:avLst/>
          </a:prstGeom>
          <a:noFill/>
        </p:spPr>
        <p:txBody>
          <a:bodyPr wrap="none" rtlCol="0">
            <a:spAutoFit/>
          </a:bodyPr>
          <a:lstStyle/>
          <a:p>
            <a:r>
              <a:rPr lang="en-US" dirty="0"/>
              <a:t>	915-252-5753	www.DebbiHester.com</a:t>
            </a:r>
          </a:p>
        </p:txBody>
      </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spTree>
    <p:extLst>
      <p:ext uri="{BB962C8B-B14F-4D97-AF65-F5344CB8AC3E}">
        <p14:creationId xmlns:p14="http://schemas.microsoft.com/office/powerpoint/2010/main" val="17200568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6117"/>
            <a:ext cx="7491046" cy="1200329"/>
          </a:xfrm>
          <a:prstGeom prst="rect">
            <a:avLst/>
          </a:prstGeom>
        </p:spPr>
        <p:txBody>
          <a:bodyPr wrap="square" rtlCol="0">
            <a:spAutoFit/>
          </a:bodyPr>
          <a:lstStyle/>
          <a:p>
            <a:r>
              <a:rPr lang="en-US" sz="3600" dirty="0"/>
              <a:t>UTEP </a:t>
            </a:r>
          </a:p>
          <a:p>
            <a:r>
              <a:rPr lang="en-US" sz="3600" dirty="0"/>
              <a:t>Basketball and Football Games​</a:t>
            </a:r>
          </a:p>
        </p:txBody>
      </p:sp>
      <p:pic>
        <p:nvPicPr>
          <p:cNvPr id="2" name="Picture 1"/>
          <p:cNvPicPr>
            <a:picLocks noChangeAspect="1"/>
          </p:cNvPicPr>
          <p:nvPr/>
        </p:nvPicPr>
        <p:blipFill>
          <a:blip r:embed="rId3"/>
          <a:stretch>
            <a:fillRect/>
          </a:stretch>
        </p:blipFill>
        <p:spPr>
          <a:xfrm>
            <a:off x="280988" y="1116624"/>
            <a:ext cx="8522186" cy="2504618"/>
          </a:xfrm>
          <a:prstGeom prst="rect">
            <a:avLst/>
          </a:prstGeom>
        </p:spPr>
      </p:pic>
      <p:pic>
        <p:nvPicPr>
          <p:cNvPr id="3" name="Picture 2"/>
          <p:cNvPicPr>
            <a:picLocks noChangeAspect="1"/>
          </p:cNvPicPr>
          <p:nvPr/>
        </p:nvPicPr>
        <p:blipFill>
          <a:blip r:embed="rId4"/>
          <a:stretch>
            <a:fillRect/>
          </a:stretch>
        </p:blipFill>
        <p:spPr>
          <a:xfrm>
            <a:off x="791308" y="3659876"/>
            <a:ext cx="8011866" cy="2803397"/>
          </a:xfrm>
          <a:prstGeom prst="rect">
            <a:avLst/>
          </a:prstGeom>
        </p:spPr>
      </p:pic>
      <p:sp>
        <p:nvSpPr>
          <p:cNvPr id="5" name="Slide Number Placeholder 4"/>
          <p:cNvSpPr>
            <a:spLocks noGrp="1"/>
          </p:cNvSpPr>
          <p:nvPr>
            <p:ph type="sldNum" sz="quarter" idx="12"/>
          </p:nvPr>
        </p:nvSpPr>
        <p:spPr/>
        <p:txBody>
          <a:bodyPr/>
          <a:lstStyle/>
          <a:p>
            <a:fld id="{143A17DC-E997-4BB2-AB9D-96CB07FB0AB8}" type="slidenum">
              <a:rPr lang="en-US" smtClean="0"/>
              <a:t>39</a:t>
            </a:fld>
            <a:endParaRPr lang="en-US"/>
          </a:p>
        </p:txBody>
      </p:sp>
      <p:grpSp>
        <p:nvGrpSpPr>
          <p:cNvPr id="7" name="Group 6"/>
          <p:cNvGrpSpPr/>
          <p:nvPr/>
        </p:nvGrpSpPr>
        <p:grpSpPr>
          <a:xfrm>
            <a:off x="8078521" y="6491045"/>
            <a:ext cx="873657" cy="230431"/>
            <a:chOff x="6887206" y="6221422"/>
            <a:chExt cx="1938254" cy="487337"/>
          </a:xfrm>
        </p:grpSpPr>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
        <p:nvSpPr>
          <p:cNvPr id="10" name="TextBox 9"/>
          <p:cNvSpPr txBox="1"/>
          <p:nvPr/>
        </p:nvSpPr>
        <p:spPr>
          <a:xfrm>
            <a:off x="2231260" y="6418551"/>
            <a:ext cx="5102807" cy="369332"/>
          </a:xfrm>
          <a:prstGeom prst="rect">
            <a:avLst/>
          </a:prstGeom>
          <a:noFill/>
        </p:spPr>
        <p:txBody>
          <a:bodyPr wrap="none" rtlCol="0">
            <a:spAutoFit/>
          </a:bodyPr>
          <a:lstStyle/>
          <a:p>
            <a:r>
              <a:rPr lang="en-US" dirty="0"/>
              <a:t>	915-252-5753	www.DebbiHester.com</a:t>
            </a:r>
          </a:p>
        </p:txBody>
      </p:sp>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spTree>
    <p:extLst>
      <p:ext uri="{BB962C8B-B14F-4D97-AF65-F5344CB8AC3E}">
        <p14:creationId xmlns:p14="http://schemas.microsoft.com/office/powerpoint/2010/main" val="15553511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http://www.jenniclayville.com/wp-content/uploads/2010/10/el-paso-locato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467" y="759927"/>
            <a:ext cx="4261385" cy="3091311"/>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ttps://asknod.files.wordpress.com/2014/12/el-paso-texas-map-nov-200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64467" y="3851238"/>
            <a:ext cx="4316596" cy="282578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4218862"/>
            <a:ext cx="4572000" cy="1569660"/>
          </a:xfrm>
          <a:prstGeom prst="rect">
            <a:avLst/>
          </a:prstGeom>
        </p:spPr>
        <p:txBody>
          <a:bodyPr>
            <a:spAutoFit/>
          </a:bodyPr>
          <a:lstStyle/>
          <a:p>
            <a:pPr algn="just"/>
            <a:r>
              <a:rPr lang="en-US" sz="1200" dirty="0">
                <a:latin typeface="Lucida Grande"/>
              </a:rPr>
              <a:t>El Paso has a strong federal and military presence. William Beaumont Army Medical Center, Biggs Army Airfield and Fort Bliss call the city home. Fort Bliss (27,132 Active Duty) is one of the largest military complexes of the United States Army and the largest training area in the United States. Also headquartered in El Paso are the DEA domestic field division 7, El Paso Intelligence Center, Joint Task Force North, U.S. Border Patrol El Paso Sector and U.S. Border Patrol Special Operations Group (SOG).</a:t>
            </a:r>
          </a:p>
        </p:txBody>
      </p:sp>
      <p:sp>
        <p:nvSpPr>
          <p:cNvPr id="3" name="Rectangle 2"/>
          <p:cNvSpPr/>
          <p:nvPr/>
        </p:nvSpPr>
        <p:spPr>
          <a:xfrm>
            <a:off x="4409063" y="1202926"/>
            <a:ext cx="4572000" cy="2492990"/>
          </a:xfrm>
          <a:prstGeom prst="rect">
            <a:avLst/>
          </a:prstGeom>
        </p:spPr>
        <p:txBody>
          <a:bodyPr>
            <a:spAutoFit/>
          </a:bodyPr>
          <a:lstStyle/>
          <a:p>
            <a:pPr algn="just"/>
            <a:r>
              <a:rPr lang="en-US" sz="1200" dirty="0">
                <a:latin typeface="Lucida Grande"/>
              </a:rPr>
              <a:t>In 1659, Fray Garcia de San Francisco, established Our Lady of Guadalupe Mission of El Paso del Norte. Around this mission, the village of El Paso del Norte grew into what is now the El Paso–</a:t>
            </a:r>
            <a:r>
              <a:rPr lang="en-US" sz="1200" dirty="0" err="1">
                <a:latin typeface="Lucida Grande"/>
              </a:rPr>
              <a:t>Juárez</a:t>
            </a:r>
            <a:r>
              <a:rPr lang="en-US" sz="1200" dirty="0">
                <a:latin typeface="Lucida Grande"/>
              </a:rPr>
              <a:t> region. El Paso has been ranked the safest large city in the U.S. for four consecutive years and ranked in the top three since 1997. The city is the headquarters of one Fortune 500 and three publicly traded companies, as well as home to the </a:t>
            </a:r>
            <a:r>
              <a:rPr lang="en-US" sz="1200" i="1" dirty="0">
                <a:latin typeface="lucida grande"/>
              </a:rPr>
              <a:t>Medical Center of the Americas</a:t>
            </a:r>
            <a:r>
              <a:rPr lang="en-US" sz="1200" dirty="0">
                <a:latin typeface="Lucida Grande"/>
              </a:rPr>
              <a:t>, the only medical research and care provider complex in West Texas and southern New Mexico, and the University of Texas at El Paso, the city's primary university. The city hosts the annual Sun Bowl, the second oldest bowl game in the country. In 2010, El Paso received an All-America City Award.</a:t>
            </a:r>
          </a:p>
        </p:txBody>
      </p:sp>
      <p:sp>
        <p:nvSpPr>
          <p:cNvPr id="6" name="TextBox 5"/>
          <p:cNvSpPr txBox="1"/>
          <p:nvPr/>
        </p:nvSpPr>
        <p:spPr>
          <a:xfrm>
            <a:off x="0" y="33649"/>
            <a:ext cx="9144000" cy="646331"/>
          </a:xfrm>
          <a:prstGeom prst="rect">
            <a:avLst/>
          </a:prstGeom>
          <a:noFill/>
        </p:spPr>
        <p:txBody>
          <a:bodyPr wrap="square" rtlCol="0">
            <a:spAutoFit/>
          </a:bodyPr>
          <a:lstStyle/>
          <a:p>
            <a:pPr algn="ctr"/>
            <a:r>
              <a:rPr lang="en-US" sz="3600" dirty="0"/>
              <a:t>El Paso, Texas </a:t>
            </a:r>
          </a:p>
        </p:txBody>
      </p:sp>
      <p:sp>
        <p:nvSpPr>
          <p:cNvPr id="5" name="Slide Number Placeholder 4"/>
          <p:cNvSpPr>
            <a:spLocks noGrp="1"/>
          </p:cNvSpPr>
          <p:nvPr>
            <p:ph type="sldNum" sz="quarter" idx="12"/>
          </p:nvPr>
        </p:nvSpPr>
        <p:spPr/>
        <p:txBody>
          <a:bodyPr/>
          <a:lstStyle/>
          <a:p>
            <a:fld id="{143A17DC-E997-4BB2-AB9D-96CB07FB0AB8}" type="slidenum">
              <a:rPr lang="en-US" smtClean="0"/>
              <a:t>4</a:t>
            </a:fld>
            <a:endParaRPr lang="en-US"/>
          </a:p>
        </p:txBody>
      </p:sp>
      <p:grpSp>
        <p:nvGrpSpPr>
          <p:cNvPr id="9" name="Group 8"/>
          <p:cNvGrpSpPr/>
          <p:nvPr/>
        </p:nvGrpSpPr>
        <p:grpSpPr>
          <a:xfrm>
            <a:off x="8015365" y="6524248"/>
            <a:ext cx="873657" cy="230431"/>
            <a:chOff x="6887206" y="6221422"/>
            <a:chExt cx="1938254" cy="487337"/>
          </a:xfrm>
        </p:grpSpPr>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
        <p:nvSpPr>
          <p:cNvPr id="12" name="TextBox 11"/>
          <p:cNvSpPr txBox="1"/>
          <p:nvPr/>
        </p:nvSpPr>
        <p:spPr>
          <a:xfrm>
            <a:off x="1686030" y="6418551"/>
            <a:ext cx="5102807" cy="369332"/>
          </a:xfrm>
          <a:prstGeom prst="rect">
            <a:avLst/>
          </a:prstGeom>
          <a:noFill/>
        </p:spPr>
        <p:txBody>
          <a:bodyPr wrap="none" rtlCol="0">
            <a:spAutoFit/>
          </a:bodyPr>
          <a:lstStyle/>
          <a:p>
            <a:r>
              <a:rPr lang="en-US" dirty="0"/>
              <a:t>	915-252-5753	www.DebbiHester.com</a:t>
            </a:r>
          </a:p>
        </p:txBody>
      </p:sp>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spTree>
    <p:extLst>
      <p:ext uri="{BB962C8B-B14F-4D97-AF65-F5344CB8AC3E}">
        <p14:creationId xmlns:p14="http://schemas.microsoft.com/office/powerpoint/2010/main" val="8775295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5927"/>
            <a:ext cx="7666892" cy="1200329"/>
          </a:xfrm>
          <a:prstGeom prst="rect">
            <a:avLst/>
          </a:prstGeom>
        </p:spPr>
        <p:txBody>
          <a:bodyPr wrap="square" rtlCol="0">
            <a:spAutoFit/>
          </a:bodyPr>
          <a:lstStyle/>
          <a:p>
            <a:r>
              <a:rPr lang="en-US" sz="3600" dirty="0"/>
              <a:t>Downtown El Paso</a:t>
            </a:r>
          </a:p>
          <a:p>
            <a:r>
              <a:rPr lang="en-US" sz="3600" dirty="0"/>
              <a:t>El Paso Downtown Plaza​</a:t>
            </a:r>
          </a:p>
        </p:txBody>
      </p:sp>
      <p:sp>
        <p:nvSpPr>
          <p:cNvPr id="3" name="Slide Number Placeholder 2"/>
          <p:cNvSpPr>
            <a:spLocks noGrp="1"/>
          </p:cNvSpPr>
          <p:nvPr>
            <p:ph type="sldNum" sz="quarter" idx="12"/>
          </p:nvPr>
        </p:nvSpPr>
        <p:spPr/>
        <p:txBody>
          <a:bodyPr/>
          <a:lstStyle/>
          <a:p>
            <a:fld id="{143A17DC-E997-4BB2-AB9D-96CB07FB0AB8}" type="slidenum">
              <a:rPr lang="en-US" smtClean="0"/>
              <a:t>40</a:t>
            </a:fld>
            <a:endParaRPr lang="en-US"/>
          </a:p>
        </p:txBody>
      </p:sp>
      <p:grpSp>
        <p:nvGrpSpPr>
          <p:cNvPr id="8" name="Group 7"/>
          <p:cNvGrpSpPr/>
          <p:nvPr/>
        </p:nvGrpSpPr>
        <p:grpSpPr>
          <a:xfrm>
            <a:off x="7989131" y="6538913"/>
            <a:ext cx="873657" cy="230431"/>
            <a:chOff x="6887206" y="6221422"/>
            <a:chExt cx="1938254" cy="487337"/>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
        <p:nvSpPr>
          <p:cNvPr id="11" name="TextBox 10"/>
          <p:cNvSpPr txBox="1"/>
          <p:nvPr/>
        </p:nvSpPr>
        <p:spPr>
          <a:xfrm>
            <a:off x="2564085" y="6488780"/>
            <a:ext cx="5102807" cy="369332"/>
          </a:xfrm>
          <a:prstGeom prst="rect">
            <a:avLst/>
          </a:prstGeom>
          <a:noFill/>
        </p:spPr>
        <p:txBody>
          <a:bodyPr wrap="none" rtlCol="0">
            <a:spAutoFit/>
          </a:bodyPr>
          <a:lstStyle/>
          <a:p>
            <a:r>
              <a:rPr lang="en-US" dirty="0"/>
              <a:t>	915-252-5753	www.DebbiHester.com</a:t>
            </a:r>
          </a:p>
        </p:txBody>
      </p:sp>
      <p:pic>
        <p:nvPicPr>
          <p:cNvPr id="2" name="Picture 1"/>
          <p:cNvPicPr>
            <a:picLocks noChangeAspect="1"/>
          </p:cNvPicPr>
          <p:nvPr/>
        </p:nvPicPr>
        <p:blipFill>
          <a:blip r:embed="rId5"/>
          <a:stretch>
            <a:fillRect/>
          </a:stretch>
        </p:blipFill>
        <p:spPr>
          <a:xfrm>
            <a:off x="203706" y="1055077"/>
            <a:ext cx="8755656" cy="5414385"/>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spTree>
    <p:extLst>
      <p:ext uri="{BB962C8B-B14F-4D97-AF65-F5344CB8AC3E}">
        <p14:creationId xmlns:p14="http://schemas.microsoft.com/office/powerpoint/2010/main" val="9901436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3229" y="7408"/>
            <a:ext cx="9130771" cy="2123658"/>
          </a:xfrm>
          <a:prstGeom prst="rect">
            <a:avLst/>
          </a:prstGeom>
        </p:spPr>
        <p:txBody>
          <a:bodyPr wrap="square" rtlCol="0">
            <a:spAutoFit/>
          </a:bodyPr>
          <a:lstStyle/>
          <a:p>
            <a:r>
              <a:rPr lang="en-US" sz="3600" dirty="0"/>
              <a:t>Views of El Paso, TX</a:t>
            </a:r>
          </a:p>
          <a:p>
            <a:pPr marL="571500" indent="-571500">
              <a:buFont typeface="Arial" panose="020B0604020202020204" pitchFamily="34" charset="0"/>
              <a:buChar char="•"/>
            </a:pPr>
            <a:r>
              <a:rPr lang="en-US" sz="3200" dirty="0"/>
              <a:t>Revitalized Mills Building</a:t>
            </a:r>
          </a:p>
          <a:p>
            <a:pPr marL="571500" indent="-571500">
              <a:buFont typeface="Arial" panose="020B0604020202020204" pitchFamily="34" charset="0"/>
              <a:buChar char="•"/>
            </a:pPr>
            <a:r>
              <a:rPr lang="en-US" sz="3200" dirty="0"/>
              <a:t>New Artist Lofts</a:t>
            </a:r>
          </a:p>
          <a:p>
            <a:pPr marL="571500" indent="-571500">
              <a:buFont typeface="Arial" panose="020B0604020202020204" pitchFamily="34" charset="0"/>
              <a:buChar char="•"/>
            </a:pPr>
            <a:r>
              <a:rPr lang="en-US" sz="3200" dirty="0"/>
              <a:t>New Westin Hotel/Entertainment District​</a:t>
            </a:r>
          </a:p>
        </p:txBody>
      </p:sp>
      <p:pic>
        <p:nvPicPr>
          <p:cNvPr id="2" name="Picture 1"/>
          <p:cNvPicPr>
            <a:picLocks noChangeAspect="1"/>
          </p:cNvPicPr>
          <p:nvPr/>
        </p:nvPicPr>
        <p:blipFill>
          <a:blip r:embed="rId3"/>
          <a:stretch>
            <a:fillRect/>
          </a:stretch>
        </p:blipFill>
        <p:spPr>
          <a:xfrm>
            <a:off x="137700" y="2193267"/>
            <a:ext cx="4144154" cy="3711638"/>
          </a:xfrm>
          <a:prstGeom prst="rect">
            <a:avLst/>
          </a:prstGeom>
        </p:spPr>
      </p:pic>
      <p:pic>
        <p:nvPicPr>
          <p:cNvPr id="3" name="Picture 2"/>
          <p:cNvPicPr>
            <a:picLocks noChangeAspect="1"/>
          </p:cNvPicPr>
          <p:nvPr/>
        </p:nvPicPr>
        <p:blipFill>
          <a:blip r:embed="rId4"/>
          <a:stretch>
            <a:fillRect/>
          </a:stretch>
        </p:blipFill>
        <p:spPr>
          <a:xfrm>
            <a:off x="4394619" y="4030656"/>
            <a:ext cx="4563102" cy="2431678"/>
          </a:xfrm>
          <a:prstGeom prst="rect">
            <a:avLst/>
          </a:prstGeom>
        </p:spPr>
      </p:pic>
      <p:pic>
        <p:nvPicPr>
          <p:cNvPr id="8" name="Picture 7"/>
          <p:cNvPicPr>
            <a:picLocks noChangeAspect="1"/>
          </p:cNvPicPr>
          <p:nvPr/>
        </p:nvPicPr>
        <p:blipFill>
          <a:blip r:embed="rId5"/>
          <a:stretch>
            <a:fillRect/>
          </a:stretch>
        </p:blipFill>
        <p:spPr>
          <a:xfrm>
            <a:off x="4394619" y="2131066"/>
            <a:ext cx="4517606" cy="1843057"/>
          </a:xfrm>
          <a:prstGeom prst="rect">
            <a:avLst/>
          </a:prstGeom>
        </p:spPr>
      </p:pic>
      <p:sp>
        <p:nvSpPr>
          <p:cNvPr id="5" name="Slide Number Placeholder 4"/>
          <p:cNvSpPr>
            <a:spLocks noGrp="1"/>
          </p:cNvSpPr>
          <p:nvPr>
            <p:ph type="sldNum" sz="quarter" idx="12"/>
          </p:nvPr>
        </p:nvSpPr>
        <p:spPr/>
        <p:txBody>
          <a:bodyPr/>
          <a:lstStyle/>
          <a:p>
            <a:fld id="{143A17DC-E997-4BB2-AB9D-96CB07FB0AB8}" type="slidenum">
              <a:rPr lang="en-US" smtClean="0"/>
              <a:t>41</a:t>
            </a:fld>
            <a:endParaRPr lang="en-US"/>
          </a:p>
        </p:txBody>
      </p:sp>
      <p:grpSp>
        <p:nvGrpSpPr>
          <p:cNvPr id="9" name="Group 8"/>
          <p:cNvGrpSpPr/>
          <p:nvPr/>
        </p:nvGrpSpPr>
        <p:grpSpPr>
          <a:xfrm>
            <a:off x="8084064" y="6491045"/>
            <a:ext cx="873657" cy="230431"/>
            <a:chOff x="6887206" y="6221422"/>
            <a:chExt cx="1938254" cy="487337"/>
          </a:xfrm>
        </p:grpSpPr>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
        <p:nvSpPr>
          <p:cNvPr id="12" name="TextBox 11"/>
          <p:cNvSpPr txBox="1"/>
          <p:nvPr/>
        </p:nvSpPr>
        <p:spPr>
          <a:xfrm>
            <a:off x="2383843" y="6418551"/>
            <a:ext cx="5102807" cy="369332"/>
          </a:xfrm>
          <a:prstGeom prst="rect">
            <a:avLst/>
          </a:prstGeom>
          <a:noFill/>
        </p:spPr>
        <p:txBody>
          <a:bodyPr wrap="none" rtlCol="0">
            <a:spAutoFit/>
          </a:bodyPr>
          <a:lstStyle/>
          <a:p>
            <a:r>
              <a:rPr lang="en-US" dirty="0"/>
              <a:t>	915-252-5753	www.DebbiHester.com</a:t>
            </a:r>
          </a:p>
        </p:txBody>
      </p:sp>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spTree>
    <p:extLst>
      <p:ext uri="{BB962C8B-B14F-4D97-AF65-F5344CB8AC3E}">
        <p14:creationId xmlns:p14="http://schemas.microsoft.com/office/powerpoint/2010/main" val="26027452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3229" y="7408"/>
            <a:ext cx="6160901" cy="1200329"/>
          </a:xfrm>
          <a:prstGeom prst="rect">
            <a:avLst/>
          </a:prstGeom>
        </p:spPr>
        <p:txBody>
          <a:bodyPr rtlCol="0">
            <a:spAutoFit/>
          </a:bodyPr>
          <a:lstStyle/>
          <a:p>
            <a:r>
              <a:rPr lang="en-US" sz="3600" dirty="0"/>
              <a:t>Upper Valley</a:t>
            </a:r>
          </a:p>
          <a:p>
            <a:r>
              <a:rPr lang="en-US" sz="3600" dirty="0" err="1"/>
              <a:t>Zin</a:t>
            </a:r>
            <a:r>
              <a:rPr lang="en-US" sz="3600" dirty="0"/>
              <a:t> Valley Vineyards​</a:t>
            </a:r>
          </a:p>
        </p:txBody>
      </p:sp>
      <p:pic>
        <p:nvPicPr>
          <p:cNvPr id="11268" name="Picture 4" descr="http://visitelpaso.com/system/blog_articles/image_8s/162/original/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2797" y="71787"/>
            <a:ext cx="4184737" cy="3116039"/>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http://visitelpaso.com/system/summer_events/image_1s/7/original/dsc0253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483" y="3498272"/>
            <a:ext cx="4486763" cy="2893890"/>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http://www.zinvalle.com/images/outsign429x24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483" y="1136544"/>
            <a:ext cx="4486763" cy="2195741"/>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http://txwinelover.com/wp-content/uploads/2014/01/zinvalle-insid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85396" y="3285369"/>
            <a:ext cx="4102138" cy="3048977"/>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143A17DC-E997-4BB2-AB9D-96CB07FB0AB8}" type="slidenum">
              <a:rPr lang="en-US" smtClean="0"/>
              <a:t>42</a:t>
            </a:fld>
            <a:endParaRPr lang="en-US"/>
          </a:p>
        </p:txBody>
      </p:sp>
      <p:grpSp>
        <p:nvGrpSpPr>
          <p:cNvPr id="9" name="Group 8"/>
          <p:cNvGrpSpPr/>
          <p:nvPr/>
        </p:nvGrpSpPr>
        <p:grpSpPr>
          <a:xfrm>
            <a:off x="8078521" y="6519136"/>
            <a:ext cx="873657" cy="230431"/>
            <a:chOff x="6887206" y="6221422"/>
            <a:chExt cx="1938254" cy="487337"/>
          </a:xfrm>
        </p:grpSpPr>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
        <p:nvSpPr>
          <p:cNvPr id="12" name="TextBox 11"/>
          <p:cNvSpPr txBox="1"/>
          <p:nvPr/>
        </p:nvSpPr>
        <p:spPr>
          <a:xfrm>
            <a:off x="2565368" y="6449686"/>
            <a:ext cx="5102807" cy="369332"/>
          </a:xfrm>
          <a:prstGeom prst="rect">
            <a:avLst/>
          </a:prstGeom>
          <a:noFill/>
        </p:spPr>
        <p:txBody>
          <a:bodyPr wrap="none" rtlCol="0">
            <a:spAutoFit/>
          </a:bodyPr>
          <a:lstStyle/>
          <a:p>
            <a:r>
              <a:rPr lang="en-US" dirty="0"/>
              <a:t>	915-252-5753	www.DebbiHester.com</a:t>
            </a:r>
          </a:p>
        </p:txBody>
      </p:sp>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spTree>
    <p:extLst>
      <p:ext uri="{BB962C8B-B14F-4D97-AF65-F5344CB8AC3E}">
        <p14:creationId xmlns:p14="http://schemas.microsoft.com/office/powerpoint/2010/main" val="26100091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3229" y="7408"/>
            <a:ext cx="6160901" cy="3200876"/>
          </a:xfrm>
          <a:prstGeom prst="rect">
            <a:avLst/>
          </a:prstGeom>
        </p:spPr>
        <p:txBody>
          <a:bodyPr rtlCol="0">
            <a:spAutoFit/>
          </a:bodyPr>
          <a:lstStyle/>
          <a:p>
            <a:r>
              <a:rPr lang="en-US" sz="3600" dirty="0"/>
              <a:t>Central El Paso</a:t>
            </a:r>
          </a:p>
          <a:p>
            <a:r>
              <a:rPr lang="en-US" sz="3600" dirty="0"/>
              <a:t>Scenic Drive​</a:t>
            </a:r>
          </a:p>
          <a:p>
            <a:r>
              <a:rPr lang="en-US" sz="1300" dirty="0"/>
              <a:t>Walk, run, bike or even skate on Scenic Drive every Sunday in El Paso.</a:t>
            </a:r>
          </a:p>
          <a:p>
            <a:endParaRPr lang="en-US" sz="1300" dirty="0"/>
          </a:p>
          <a:p>
            <a:r>
              <a:rPr lang="en-US" sz="1300" dirty="0"/>
              <a:t>The one and a half-mile-long road is closed to all motorized traffic, and open to</a:t>
            </a:r>
          </a:p>
          <a:p>
            <a:r>
              <a:rPr lang="en-US" sz="1300" dirty="0"/>
              <a:t>Anyone looking to take an early walk with the family or pet, for free. Dogs are</a:t>
            </a:r>
          </a:p>
          <a:p>
            <a:r>
              <a:rPr lang="en-US" sz="1300" dirty="0"/>
              <a:t>also welcome, as long as they are leashed and have all vaccinations. Both ends</a:t>
            </a:r>
          </a:p>
          <a:p>
            <a:r>
              <a:rPr lang="en-US" sz="1300" dirty="0"/>
              <a:t>of the road are closed by a large gate that will prevent cars from going inside.</a:t>
            </a:r>
          </a:p>
          <a:p>
            <a:endParaRPr lang="en-US" sz="1300" dirty="0"/>
          </a:p>
          <a:p>
            <a:r>
              <a:rPr lang="en-US" sz="1300" dirty="0"/>
              <a:t>To participate, park at the Kentucky and Richmond area and walk up or by the </a:t>
            </a:r>
          </a:p>
          <a:p>
            <a:r>
              <a:rPr lang="en-US" sz="1300" dirty="0"/>
              <a:t>Rim Road entrance. The hours are 6 a.m. to 11 a.m. April 2 through</a:t>
            </a:r>
          </a:p>
          <a:p>
            <a:r>
              <a:rPr lang="en-US" sz="1300" dirty="0"/>
              <a:t>September 1, and 7 a.m. to 12 p.m. beginning October 1.</a:t>
            </a:r>
          </a:p>
        </p:txBody>
      </p:sp>
      <p:pic>
        <p:nvPicPr>
          <p:cNvPr id="13314" name="Picture 2" descr="http://cdn.c.photoshelter.com/img-get/I0000HpwuSp5w_js/s/750/750/AB-070904-Z8Q5522.jpg"/>
          <p:cNvPicPr>
            <a:picLocks noChangeAspect="1" noChangeArrowheads="1"/>
          </p:cNvPicPr>
          <p:nvPr/>
        </p:nvPicPr>
        <p:blipFill rotWithShape="1">
          <a:blip r:embed="rId3">
            <a:extLst>
              <a:ext uri="{28A0092B-C50C-407E-A947-70E740481C1C}">
                <a14:useLocalDpi xmlns:a14="http://schemas.microsoft.com/office/drawing/2010/main" val="0"/>
              </a:ext>
            </a:extLst>
          </a:blip>
          <a:srcRect b="6929"/>
          <a:stretch/>
        </p:blipFill>
        <p:spPr bwMode="auto">
          <a:xfrm>
            <a:off x="108062" y="3208284"/>
            <a:ext cx="5378825" cy="3097346"/>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http://cdn.c.photoshelter.com/img-get/I0000scRMzZWTzgA/s/750/750/AB-070904-Z8Q5491.jpg"/>
          <p:cNvPicPr>
            <a:picLocks noChangeAspect="1" noChangeArrowheads="1"/>
          </p:cNvPicPr>
          <p:nvPr/>
        </p:nvPicPr>
        <p:blipFill rotWithShape="1">
          <a:blip r:embed="rId4">
            <a:extLst>
              <a:ext uri="{28A0092B-C50C-407E-A947-70E740481C1C}">
                <a14:useLocalDpi xmlns:a14="http://schemas.microsoft.com/office/drawing/2010/main" val="0"/>
              </a:ext>
            </a:extLst>
          </a:blip>
          <a:srcRect b="5423"/>
          <a:stretch/>
        </p:blipFill>
        <p:spPr bwMode="auto">
          <a:xfrm>
            <a:off x="5622590" y="79131"/>
            <a:ext cx="3428513" cy="3450157"/>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622590" y="3697542"/>
            <a:ext cx="3433488" cy="257511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143A17DC-E997-4BB2-AB9D-96CB07FB0AB8}" type="slidenum">
              <a:rPr lang="en-US" smtClean="0"/>
              <a:t>43</a:t>
            </a:fld>
            <a:endParaRPr lang="en-US"/>
          </a:p>
        </p:txBody>
      </p:sp>
      <p:grpSp>
        <p:nvGrpSpPr>
          <p:cNvPr id="9" name="Group 8"/>
          <p:cNvGrpSpPr/>
          <p:nvPr/>
        </p:nvGrpSpPr>
        <p:grpSpPr>
          <a:xfrm>
            <a:off x="8182421" y="6491045"/>
            <a:ext cx="873657" cy="230431"/>
            <a:chOff x="6887206" y="6221422"/>
            <a:chExt cx="1938254" cy="487337"/>
          </a:xfrm>
        </p:grpSpPr>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
        <p:nvSpPr>
          <p:cNvPr id="12" name="TextBox 11"/>
          <p:cNvSpPr txBox="1"/>
          <p:nvPr/>
        </p:nvSpPr>
        <p:spPr>
          <a:xfrm>
            <a:off x="2547783" y="6440912"/>
            <a:ext cx="5102807" cy="369332"/>
          </a:xfrm>
          <a:prstGeom prst="rect">
            <a:avLst/>
          </a:prstGeom>
          <a:noFill/>
        </p:spPr>
        <p:txBody>
          <a:bodyPr wrap="none" rtlCol="0">
            <a:spAutoFit/>
          </a:bodyPr>
          <a:lstStyle/>
          <a:p>
            <a:r>
              <a:rPr lang="en-US" dirty="0"/>
              <a:t>	915-252-5753	www.DebbiHester.com</a:t>
            </a:r>
          </a:p>
        </p:txBody>
      </p:sp>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spTree>
    <p:extLst>
      <p:ext uri="{BB962C8B-B14F-4D97-AF65-F5344CB8AC3E}">
        <p14:creationId xmlns:p14="http://schemas.microsoft.com/office/powerpoint/2010/main" val="41693064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700" y="-47232"/>
            <a:ext cx="7886700" cy="1325563"/>
          </a:xfrm>
        </p:spPr>
        <p:txBody>
          <a:bodyPr>
            <a:normAutofit/>
          </a:bodyPr>
          <a:lstStyle/>
          <a:p>
            <a:r>
              <a:rPr lang="en-US" sz="3600" dirty="0">
                <a:latin typeface="+mn-lt"/>
              </a:rPr>
              <a:t>Central El Paso</a:t>
            </a:r>
            <a:br>
              <a:rPr lang="en-US" sz="3600" dirty="0">
                <a:latin typeface="+mn-lt"/>
              </a:rPr>
            </a:br>
            <a:r>
              <a:rPr lang="en-US" sz="3600" dirty="0">
                <a:latin typeface="+mn-lt"/>
              </a:rPr>
              <a:t>Municipal Rose Garden</a:t>
            </a:r>
          </a:p>
        </p:txBody>
      </p:sp>
      <p:sp>
        <p:nvSpPr>
          <p:cNvPr id="4" name="Slide Number Placeholder 3"/>
          <p:cNvSpPr>
            <a:spLocks noGrp="1"/>
          </p:cNvSpPr>
          <p:nvPr>
            <p:ph type="sldNum" sz="quarter" idx="12"/>
          </p:nvPr>
        </p:nvSpPr>
        <p:spPr/>
        <p:txBody>
          <a:bodyPr/>
          <a:lstStyle/>
          <a:p>
            <a:fld id="{143A17DC-E997-4BB2-AB9D-96CB07FB0AB8}" type="slidenum">
              <a:rPr lang="en-US" smtClean="0"/>
              <a:t>44</a:t>
            </a:fld>
            <a:endParaRPr lang="en-US"/>
          </a:p>
        </p:txBody>
      </p:sp>
      <p:pic>
        <p:nvPicPr>
          <p:cNvPr id="7170" name="Picture 2" descr="Image result for el paso rose garden copia"/>
          <p:cNvPicPr>
            <a:picLocks noChangeAspect="1" noChangeArrowheads="1"/>
          </p:cNvPicPr>
          <p:nvPr/>
        </p:nvPicPr>
        <p:blipFill rotWithShape="1">
          <a:blip r:embed="rId2">
            <a:extLst>
              <a:ext uri="{28A0092B-C50C-407E-A947-70E740481C1C}">
                <a14:useLocalDpi xmlns:a14="http://schemas.microsoft.com/office/drawing/2010/main" val="0"/>
              </a:ext>
            </a:extLst>
          </a:blip>
          <a:srcRect r="4769" b="14061"/>
          <a:stretch/>
        </p:blipFill>
        <p:spPr bwMode="auto">
          <a:xfrm>
            <a:off x="115766" y="1062770"/>
            <a:ext cx="4535365" cy="4581892"/>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result for el paso rose garden cop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5608" y="3480411"/>
            <a:ext cx="4342667" cy="2981936"/>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Image result for el paso rose garden cop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5608" y="70339"/>
            <a:ext cx="4342667" cy="33397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sp>
        <p:nvSpPr>
          <p:cNvPr id="5" name="Rectangle 4"/>
          <p:cNvSpPr/>
          <p:nvPr/>
        </p:nvSpPr>
        <p:spPr>
          <a:xfrm>
            <a:off x="2983422" y="6488668"/>
            <a:ext cx="4179477" cy="369332"/>
          </a:xfrm>
          <a:prstGeom prst="rect">
            <a:avLst/>
          </a:prstGeom>
        </p:spPr>
        <p:txBody>
          <a:bodyPr wrap="none">
            <a:spAutoFit/>
          </a:bodyPr>
          <a:lstStyle/>
          <a:p>
            <a:r>
              <a:rPr lang="en-US" dirty="0"/>
              <a:t>915-252-5753	www.DebbiHester.com</a:t>
            </a:r>
          </a:p>
        </p:txBody>
      </p:sp>
      <p:grpSp>
        <p:nvGrpSpPr>
          <p:cNvPr id="10" name="Group 9"/>
          <p:cNvGrpSpPr/>
          <p:nvPr/>
        </p:nvGrpSpPr>
        <p:grpSpPr>
          <a:xfrm>
            <a:off x="8182421" y="6491045"/>
            <a:ext cx="873657" cy="230431"/>
            <a:chOff x="6887206" y="6221422"/>
            <a:chExt cx="1938254" cy="487337"/>
          </a:xfrm>
        </p:grpSpPr>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Tree>
    <p:extLst>
      <p:ext uri="{BB962C8B-B14F-4D97-AF65-F5344CB8AC3E}">
        <p14:creationId xmlns:p14="http://schemas.microsoft.com/office/powerpoint/2010/main" val="38311780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3229" y="7408"/>
            <a:ext cx="6160901" cy="1200329"/>
          </a:xfrm>
          <a:prstGeom prst="rect">
            <a:avLst/>
          </a:prstGeom>
        </p:spPr>
        <p:txBody>
          <a:bodyPr rtlCol="0">
            <a:spAutoFit/>
          </a:bodyPr>
          <a:lstStyle/>
          <a:p>
            <a:r>
              <a:rPr lang="en-US" sz="3600" dirty="0"/>
              <a:t>Ruidoso and Ski Apache</a:t>
            </a:r>
          </a:p>
          <a:p>
            <a:r>
              <a:rPr lang="en-US" sz="3600" dirty="0"/>
              <a:t>New Mexico</a:t>
            </a:r>
          </a:p>
        </p:txBody>
      </p:sp>
      <p:pic>
        <p:nvPicPr>
          <p:cNvPr id="14338" name="Picture 2" descr="http://www.skiapache.com/wp-content/uploads/Ski-Apache-10-27-11-3.jpg/fe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484" y="1196603"/>
            <a:ext cx="4811378" cy="2257405"/>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icons.wunderground.com/data/wximagenew/i/irpworks/9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2630" y="301949"/>
            <a:ext cx="3586257" cy="2689693"/>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http://ruidoso-blog.com/wp-content/uploads/2010/01/AltoLakesSB3a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26878" y="3573033"/>
            <a:ext cx="4887518" cy="2652101"/>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http://www.discoverruidoso.com/media/Skiapachetosize-2-800x60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21368" y="3680924"/>
            <a:ext cx="2647247" cy="2875084"/>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143A17DC-E997-4BB2-AB9D-96CB07FB0AB8}" type="slidenum">
              <a:rPr lang="en-US" smtClean="0"/>
              <a:t>45</a:t>
            </a:fld>
            <a:endParaRPr lang="en-US"/>
          </a:p>
        </p:txBody>
      </p:sp>
      <p:grpSp>
        <p:nvGrpSpPr>
          <p:cNvPr id="9" name="Group 8"/>
          <p:cNvGrpSpPr/>
          <p:nvPr/>
        </p:nvGrpSpPr>
        <p:grpSpPr>
          <a:xfrm>
            <a:off x="8040739" y="6526578"/>
            <a:ext cx="873657" cy="230431"/>
            <a:chOff x="6887206" y="6221422"/>
            <a:chExt cx="1938254" cy="487337"/>
          </a:xfrm>
        </p:grpSpPr>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
        <p:nvSpPr>
          <p:cNvPr id="12" name="TextBox 11"/>
          <p:cNvSpPr txBox="1"/>
          <p:nvPr/>
        </p:nvSpPr>
        <p:spPr>
          <a:xfrm>
            <a:off x="2407458" y="6461612"/>
            <a:ext cx="5102807" cy="369332"/>
          </a:xfrm>
          <a:prstGeom prst="rect">
            <a:avLst/>
          </a:prstGeom>
          <a:noFill/>
        </p:spPr>
        <p:txBody>
          <a:bodyPr wrap="none" rtlCol="0">
            <a:spAutoFit/>
          </a:bodyPr>
          <a:lstStyle/>
          <a:p>
            <a:r>
              <a:rPr lang="en-US" dirty="0"/>
              <a:t>	915-252-5753	www.DebbiHester.com</a:t>
            </a:r>
          </a:p>
        </p:txBody>
      </p:sp>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spTree>
    <p:extLst>
      <p:ext uri="{BB962C8B-B14F-4D97-AF65-F5344CB8AC3E}">
        <p14:creationId xmlns:p14="http://schemas.microsoft.com/office/powerpoint/2010/main" val="10994838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 y="0"/>
            <a:ext cx="6655777" cy="1200329"/>
          </a:xfrm>
          <a:prstGeom prst="rect">
            <a:avLst/>
          </a:prstGeom>
        </p:spPr>
        <p:txBody>
          <a:bodyPr wrap="square" rtlCol="0">
            <a:spAutoFit/>
          </a:bodyPr>
          <a:lstStyle/>
          <a:p>
            <a:r>
              <a:rPr lang="en-US" sz="3600" dirty="0"/>
              <a:t>Guadalupe Mountains</a:t>
            </a:r>
          </a:p>
          <a:p>
            <a:r>
              <a:rPr lang="en-US" sz="3600" dirty="0"/>
              <a:t>Texas</a:t>
            </a:r>
          </a:p>
        </p:txBody>
      </p:sp>
      <p:pic>
        <p:nvPicPr>
          <p:cNvPr id="18434" name="Picture 2" descr="http://www.nationalparkguides.com/images/guadalupe-mountains/guadalupe-mountains-np-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775" y="3252107"/>
            <a:ext cx="3822270" cy="2866702"/>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http://www.nationalparkstraveler.com/files/insets/GUMO-Panorama%20QT%20Luong%2068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3455" y="689388"/>
            <a:ext cx="6477000" cy="2324101"/>
          </a:xfrm>
          <a:prstGeom prst="rect">
            <a:avLst/>
          </a:prstGeom>
          <a:noFill/>
          <a:extLst>
            <a:ext uri="{909E8E84-426E-40DD-AFC4-6F175D3DCCD1}">
              <a14:hiddenFill xmlns:a14="http://schemas.microsoft.com/office/drawing/2010/main">
                <a:solidFill>
                  <a:srgbClr val="FFFFFF"/>
                </a:solidFill>
              </a14:hiddenFill>
            </a:ext>
          </a:extLst>
        </p:spPr>
      </p:pic>
      <p:pic>
        <p:nvPicPr>
          <p:cNvPr id="18440" name="Picture 8" descr="http://www.summitpost.org/images/original/20798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3620" y="3256156"/>
            <a:ext cx="2862653" cy="2862653"/>
          </a:xfrm>
          <a:prstGeom prst="rect">
            <a:avLst/>
          </a:prstGeom>
          <a:noFill/>
          <a:extLst>
            <a:ext uri="{909E8E84-426E-40DD-AFC4-6F175D3DCCD1}">
              <a14:hiddenFill xmlns:a14="http://schemas.microsoft.com/office/drawing/2010/main">
                <a:solidFill>
                  <a:srgbClr val="FFFFFF"/>
                </a:solidFill>
              </a14:hiddenFill>
            </a:ext>
          </a:extLst>
        </p:spPr>
      </p:pic>
      <p:pic>
        <p:nvPicPr>
          <p:cNvPr id="18442" name="Picture 10" descr="http://backpacker.web1.ec2.aimstaging.com/media/originals/GuadalupeMountainsNationalParkGuadalupePeak161706.jpe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31765" y="3254131"/>
            <a:ext cx="1911135" cy="286670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143A17DC-E997-4BB2-AB9D-96CB07FB0AB8}" type="slidenum">
              <a:rPr lang="en-US" smtClean="0"/>
              <a:t>46</a:t>
            </a:fld>
            <a:endParaRPr lang="en-US"/>
          </a:p>
        </p:txBody>
      </p:sp>
      <p:grpSp>
        <p:nvGrpSpPr>
          <p:cNvPr id="9" name="Group 8"/>
          <p:cNvGrpSpPr/>
          <p:nvPr/>
        </p:nvGrpSpPr>
        <p:grpSpPr>
          <a:xfrm>
            <a:off x="8078521" y="6461612"/>
            <a:ext cx="873657" cy="230431"/>
            <a:chOff x="6887206" y="6221422"/>
            <a:chExt cx="1938254" cy="487337"/>
          </a:xfrm>
        </p:grpSpPr>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
        <p:nvSpPr>
          <p:cNvPr id="12" name="TextBox 11"/>
          <p:cNvSpPr txBox="1"/>
          <p:nvPr/>
        </p:nvSpPr>
        <p:spPr>
          <a:xfrm>
            <a:off x="2248845" y="6411479"/>
            <a:ext cx="5102807" cy="369332"/>
          </a:xfrm>
          <a:prstGeom prst="rect">
            <a:avLst/>
          </a:prstGeom>
          <a:noFill/>
        </p:spPr>
        <p:txBody>
          <a:bodyPr wrap="none" rtlCol="0">
            <a:spAutoFit/>
          </a:bodyPr>
          <a:lstStyle/>
          <a:p>
            <a:r>
              <a:rPr lang="en-US" dirty="0"/>
              <a:t>	915-252-5753	www.DebbiHester.com</a:t>
            </a:r>
          </a:p>
        </p:txBody>
      </p:sp>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spTree>
    <p:extLst>
      <p:ext uri="{BB962C8B-B14F-4D97-AF65-F5344CB8AC3E}">
        <p14:creationId xmlns:p14="http://schemas.microsoft.com/office/powerpoint/2010/main" val="24714834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3229" y="7408"/>
            <a:ext cx="6160901" cy="1200329"/>
          </a:xfrm>
          <a:prstGeom prst="rect">
            <a:avLst/>
          </a:prstGeom>
        </p:spPr>
        <p:txBody>
          <a:bodyPr rtlCol="0">
            <a:spAutoFit/>
          </a:bodyPr>
          <a:lstStyle/>
          <a:p>
            <a:r>
              <a:rPr lang="en-US" sz="3600" dirty="0"/>
              <a:t>Carlsbad Caverns</a:t>
            </a:r>
          </a:p>
          <a:p>
            <a:r>
              <a:rPr lang="en-US" sz="3600" dirty="0"/>
              <a:t>New Mexico</a:t>
            </a:r>
          </a:p>
        </p:txBody>
      </p:sp>
      <p:pic>
        <p:nvPicPr>
          <p:cNvPr id="17410" name="Picture 2" descr="http://images.nationalgeographic.com/wpf/media-live/photos/000/021/cache/carlsbad_2100_600x4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700" y="3900582"/>
            <a:ext cx="4510734" cy="2635287"/>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http://worldheritage.routes.travel/wp-content/uploads/2013/05/carlsbad-caverns-national-park-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1807" y="3157528"/>
            <a:ext cx="4177553" cy="2786428"/>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http://s3.amazonaws.com/dk-production/images/25648/lightbox/CC_Richard_McGuire.png?13644937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536" y="1107322"/>
            <a:ext cx="4213344" cy="2759774"/>
          </a:xfrm>
          <a:prstGeom prst="rect">
            <a:avLst/>
          </a:prstGeom>
          <a:noFill/>
          <a:extLst>
            <a:ext uri="{909E8E84-426E-40DD-AFC4-6F175D3DCCD1}">
              <a14:hiddenFill xmlns:a14="http://schemas.microsoft.com/office/drawing/2010/main">
                <a:solidFill>
                  <a:srgbClr val="FFFFFF"/>
                </a:solidFill>
              </a14:hiddenFill>
            </a:ext>
          </a:extLst>
        </p:spPr>
      </p:pic>
      <p:pic>
        <p:nvPicPr>
          <p:cNvPr id="17420" name="Picture 12" descr="http://media-cdn.tripadvisor.com/media/photo-s/02/21/e0/10/carlsbad-caverns-natura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71446" y="442806"/>
            <a:ext cx="3798276" cy="254139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143A17DC-E997-4BB2-AB9D-96CB07FB0AB8}" type="slidenum">
              <a:rPr lang="en-US" smtClean="0"/>
              <a:t>47</a:t>
            </a:fld>
            <a:endParaRPr lang="en-US"/>
          </a:p>
        </p:txBody>
      </p:sp>
      <p:grpSp>
        <p:nvGrpSpPr>
          <p:cNvPr id="9" name="Group 8"/>
          <p:cNvGrpSpPr/>
          <p:nvPr/>
        </p:nvGrpSpPr>
        <p:grpSpPr>
          <a:xfrm>
            <a:off x="8078521" y="6546139"/>
            <a:ext cx="873657" cy="230431"/>
            <a:chOff x="6887206" y="6221422"/>
            <a:chExt cx="1938254" cy="487337"/>
          </a:xfrm>
        </p:grpSpPr>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
        <p:nvSpPr>
          <p:cNvPr id="12" name="TextBox 11"/>
          <p:cNvSpPr txBox="1"/>
          <p:nvPr/>
        </p:nvSpPr>
        <p:spPr>
          <a:xfrm>
            <a:off x="2842341" y="6462333"/>
            <a:ext cx="5102807" cy="369332"/>
          </a:xfrm>
          <a:prstGeom prst="rect">
            <a:avLst/>
          </a:prstGeom>
          <a:noFill/>
        </p:spPr>
        <p:txBody>
          <a:bodyPr wrap="none" rtlCol="0">
            <a:spAutoFit/>
          </a:bodyPr>
          <a:lstStyle/>
          <a:p>
            <a:r>
              <a:rPr lang="en-US" dirty="0"/>
              <a:t>	915-252-5753	www.DebbiHester.com</a:t>
            </a:r>
          </a:p>
        </p:txBody>
      </p:sp>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spTree>
    <p:extLst>
      <p:ext uri="{BB962C8B-B14F-4D97-AF65-F5344CB8AC3E}">
        <p14:creationId xmlns:p14="http://schemas.microsoft.com/office/powerpoint/2010/main" val="30738456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658" y="1468315"/>
            <a:ext cx="7886700" cy="1066435"/>
          </a:xfrm>
        </p:spPr>
        <p:txBody>
          <a:bodyPr>
            <a:normAutofit fontScale="90000"/>
          </a:bodyPr>
          <a:lstStyle/>
          <a:p>
            <a:r>
              <a:rPr lang="en-US" sz="4000" b="1" dirty="0" err="1">
                <a:latin typeface="+mn-lt"/>
              </a:rPr>
              <a:t>Chihuahuan</a:t>
            </a:r>
            <a:r>
              <a:rPr lang="en-US" sz="4000" b="1" dirty="0">
                <a:latin typeface="+mn-lt"/>
              </a:rPr>
              <a:t> Desert</a:t>
            </a:r>
            <a:r>
              <a:rPr lang="en-US" b="1" dirty="0">
                <a:latin typeface="+mn-lt"/>
              </a:rPr>
              <a:t/>
            </a:r>
            <a:br>
              <a:rPr lang="en-US" b="1" dirty="0">
                <a:latin typeface="+mn-lt"/>
              </a:rPr>
            </a:br>
            <a:r>
              <a:rPr lang="en-US" b="1" dirty="0">
                <a:latin typeface="+mn-lt"/>
              </a:rPr>
              <a:t>Largest Desert In North America</a:t>
            </a:r>
            <a:r>
              <a:rPr lang="en-US" dirty="0">
                <a:latin typeface="+mn-lt"/>
              </a:rPr>
              <a:t/>
            </a:r>
            <a:br>
              <a:rPr lang="en-US" dirty="0">
                <a:latin typeface="+mn-lt"/>
              </a:rPr>
            </a:br>
            <a:r>
              <a:rPr lang="en-US" sz="2000" dirty="0">
                <a:latin typeface="+mn-lt"/>
              </a:rPr>
              <a:t>Covering more than 200,000 square miles -- Most of it lies south of the international border. In the U.S. it extends into parts of New Mexico, Texas and sections of southeastern Arizona. Its minimum elevation is above 1,000 feet, but the vast majority of this desert lies at elevations between 3,500 and 5,000 feet.</a:t>
            </a:r>
            <a:br>
              <a:rPr lang="en-US" sz="2000" dirty="0">
                <a:latin typeface="+mn-lt"/>
              </a:rPr>
            </a:br>
            <a:r>
              <a:rPr lang="en-US" sz="2000" dirty="0">
                <a:latin typeface="+mn-lt"/>
              </a:rPr>
              <a:t>Winter temperatures are cool, and summer temperatures are extremely hot. Most of the area receives less than 10 inches of rainfall yearly .While some winter rain falls, most precipitation occurs during the summer months.</a:t>
            </a:r>
            <a:br>
              <a:rPr lang="en-US" sz="2000" dirty="0">
                <a:latin typeface="+mn-lt"/>
              </a:rPr>
            </a:br>
            <a:r>
              <a:rPr lang="en-US" sz="2000" u="sng" dirty="0">
                <a:solidFill>
                  <a:schemeClr val="accent5"/>
                </a:solidFill>
                <a:latin typeface="+mn-lt"/>
                <a:hlinkClick r:id="rId2"/>
              </a:rPr>
              <a:t>http://www.desertusa.com/chihuahuan-desert.html#ixzz4iaUTH6T4</a:t>
            </a:r>
            <a:r>
              <a:rPr lang="en-US" sz="2200" u="sng" dirty="0">
                <a:solidFill>
                  <a:schemeClr val="accent5"/>
                </a:solidFill>
                <a:latin typeface="+mn-lt"/>
              </a:rPr>
              <a:t/>
            </a:r>
            <a:br>
              <a:rPr lang="en-US" sz="2200" u="sng" dirty="0">
                <a:solidFill>
                  <a:schemeClr val="accent5"/>
                </a:solidFill>
                <a:latin typeface="+mn-lt"/>
              </a:rPr>
            </a:br>
            <a:endParaRPr lang="en-US" u="sng" dirty="0">
              <a:solidFill>
                <a:schemeClr val="accent5"/>
              </a:solidFill>
              <a:latin typeface="+mn-lt"/>
            </a:endParaRPr>
          </a:p>
        </p:txBody>
      </p:sp>
      <p:sp>
        <p:nvSpPr>
          <p:cNvPr id="4" name="Slide Number Placeholder 3"/>
          <p:cNvSpPr>
            <a:spLocks noGrp="1"/>
          </p:cNvSpPr>
          <p:nvPr>
            <p:ph type="sldNum" sz="quarter" idx="12"/>
          </p:nvPr>
        </p:nvSpPr>
        <p:spPr/>
        <p:txBody>
          <a:bodyPr/>
          <a:lstStyle/>
          <a:p>
            <a:fld id="{143A17DC-E997-4BB2-AB9D-96CB07FB0AB8}" type="slidenum">
              <a:rPr lang="en-US" smtClean="0"/>
              <a:t>48</a:t>
            </a:fld>
            <a:endParaRPr lang="en-US"/>
          </a:p>
        </p:txBody>
      </p:sp>
      <p:pic>
        <p:nvPicPr>
          <p:cNvPr id="5" name="Picture 4"/>
          <p:cNvPicPr>
            <a:picLocks noChangeAspect="1"/>
          </p:cNvPicPr>
          <p:nvPr/>
        </p:nvPicPr>
        <p:blipFill>
          <a:blip r:embed="rId3"/>
          <a:stretch>
            <a:fillRect/>
          </a:stretch>
        </p:blipFill>
        <p:spPr>
          <a:xfrm>
            <a:off x="162659" y="3217497"/>
            <a:ext cx="8831872" cy="3138854"/>
          </a:xfrm>
          <a:prstGeom prst="rect">
            <a:avLst/>
          </a:prstGeom>
        </p:spPr>
      </p:pic>
      <p:pic>
        <p:nvPicPr>
          <p:cNvPr id="6" name="Picture 5"/>
          <p:cNvPicPr>
            <a:picLocks noChangeAspect="1"/>
          </p:cNvPicPr>
          <p:nvPr/>
        </p:nvPicPr>
        <p:blipFill>
          <a:blip r:embed="rId4"/>
          <a:stretch>
            <a:fillRect/>
          </a:stretch>
        </p:blipFill>
        <p:spPr>
          <a:xfrm>
            <a:off x="62296" y="5770418"/>
            <a:ext cx="1633870" cy="951058"/>
          </a:xfrm>
          <a:prstGeom prst="rect">
            <a:avLst/>
          </a:prstGeom>
        </p:spPr>
      </p:pic>
      <p:sp>
        <p:nvSpPr>
          <p:cNvPr id="7" name="Rectangle 6"/>
          <p:cNvSpPr/>
          <p:nvPr/>
        </p:nvSpPr>
        <p:spPr>
          <a:xfrm>
            <a:off x="2710861" y="6354248"/>
            <a:ext cx="4179477" cy="369332"/>
          </a:xfrm>
          <a:prstGeom prst="rect">
            <a:avLst/>
          </a:prstGeom>
        </p:spPr>
        <p:txBody>
          <a:bodyPr wrap="none">
            <a:spAutoFit/>
          </a:bodyPr>
          <a:lstStyle/>
          <a:p>
            <a:r>
              <a:rPr lang="en-US" dirty="0"/>
              <a:t>915-252-5753	www.DebbiHester.com</a:t>
            </a:r>
          </a:p>
        </p:txBody>
      </p:sp>
      <p:pic>
        <p:nvPicPr>
          <p:cNvPr id="8" name="Picture 7"/>
          <p:cNvPicPr>
            <a:picLocks noChangeAspect="1"/>
          </p:cNvPicPr>
          <p:nvPr/>
        </p:nvPicPr>
        <p:blipFill>
          <a:blip r:embed="rId5"/>
          <a:stretch>
            <a:fillRect/>
          </a:stretch>
        </p:blipFill>
        <p:spPr>
          <a:xfrm>
            <a:off x="8049358" y="6423079"/>
            <a:ext cx="877900" cy="231668"/>
          </a:xfrm>
          <a:prstGeom prst="rect">
            <a:avLst/>
          </a:prstGeom>
        </p:spPr>
      </p:pic>
    </p:spTree>
    <p:extLst>
      <p:ext uri="{BB962C8B-B14F-4D97-AF65-F5344CB8AC3E}">
        <p14:creationId xmlns:p14="http://schemas.microsoft.com/office/powerpoint/2010/main" val="40052862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49" y="9057"/>
            <a:ext cx="8523536" cy="5386090"/>
          </a:xfrm>
          <a:prstGeom prst="rect">
            <a:avLst/>
          </a:prstGeom>
          <a:noFill/>
        </p:spPr>
        <p:txBody>
          <a:bodyPr wrap="square" rtlCol="0">
            <a:spAutoFit/>
          </a:bodyPr>
          <a:lstStyle/>
          <a:p>
            <a:r>
              <a:rPr lang="en-US" sz="2800" dirty="0"/>
              <a:t>Northwest El Paso: 79912 schools top rated schools in El Paso</a:t>
            </a:r>
            <a:r>
              <a:rPr lang="en-US" sz="1400" dirty="0"/>
              <a:t>.</a:t>
            </a:r>
          </a:p>
          <a:p>
            <a:r>
              <a:rPr lang="en-US" u="sng" dirty="0">
                <a:solidFill>
                  <a:schemeClr val="accent5"/>
                </a:solidFill>
              </a:rPr>
              <a:t>https://www.episd.org/</a:t>
            </a:r>
          </a:p>
          <a:p>
            <a:endParaRPr lang="en-US" dirty="0"/>
          </a:p>
          <a:p>
            <a:pPr marL="285750" indent="-285750">
              <a:buFont typeface="Arial" panose="020B0604020202020204" pitchFamily="34" charset="0"/>
              <a:buChar char="•"/>
            </a:pPr>
            <a:r>
              <a:rPr lang="en-US" dirty="0"/>
              <a:t>Lundy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err="1"/>
              <a:t>Tippin</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Polk</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Western Hills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err="1"/>
              <a:t>Hornedo</a:t>
            </a:r>
            <a:r>
              <a:rPr lang="en-US" dirty="0"/>
              <a:t> MS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Coronado HS-IB </a:t>
            </a:r>
          </a:p>
          <a:p>
            <a:r>
              <a:rPr lang="en-US" dirty="0"/>
              <a:t>    curriculum</a:t>
            </a:r>
          </a:p>
          <a:p>
            <a:endParaRPr lang="en-US" dirty="0"/>
          </a:p>
          <a:p>
            <a:pPr marL="285750" indent="-285750">
              <a:buFont typeface="Arial" panose="020B0604020202020204" pitchFamily="34" charset="0"/>
              <a:buChar char="•"/>
            </a:pPr>
            <a:r>
              <a:rPr lang="en-US" dirty="0"/>
              <a:t>Franklin HS</a:t>
            </a:r>
          </a:p>
        </p:txBody>
      </p:sp>
      <p:pic>
        <p:nvPicPr>
          <p:cNvPr id="7170" name="Picture 2" descr="https://www.brianwanchophotography.com/el-paso-photographer/architectural-school-photographer-lundy-0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10435" y="1873548"/>
            <a:ext cx="3401332" cy="2271098"/>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www.episd.org/schools/images/schools/16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0078" y="1875100"/>
            <a:ext cx="3397609" cy="2269119"/>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s://www.episd.org/schools/images/schools/00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0078" y="3928056"/>
            <a:ext cx="3397609" cy="2256985"/>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ttp://www.episd.org/schools/images/schools/01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11236" y="3928056"/>
            <a:ext cx="3397609" cy="225698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143A17DC-E997-4BB2-AB9D-96CB07FB0AB8}" type="slidenum">
              <a:rPr lang="en-US" smtClean="0"/>
              <a:t>49</a:t>
            </a:fld>
            <a:endParaRPr lang="en-US"/>
          </a:p>
        </p:txBody>
      </p:sp>
      <p:grpSp>
        <p:nvGrpSpPr>
          <p:cNvPr id="9" name="Group 8"/>
          <p:cNvGrpSpPr/>
          <p:nvPr/>
        </p:nvGrpSpPr>
        <p:grpSpPr>
          <a:xfrm>
            <a:off x="8090956" y="6505748"/>
            <a:ext cx="873657" cy="230431"/>
            <a:chOff x="6887206" y="6221422"/>
            <a:chExt cx="1938254" cy="487337"/>
          </a:xfrm>
        </p:grpSpPr>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
        <p:nvSpPr>
          <p:cNvPr id="12" name="TextBox 11"/>
          <p:cNvSpPr txBox="1"/>
          <p:nvPr/>
        </p:nvSpPr>
        <p:spPr>
          <a:xfrm>
            <a:off x="2275222" y="6455615"/>
            <a:ext cx="5102807" cy="369332"/>
          </a:xfrm>
          <a:prstGeom prst="rect">
            <a:avLst/>
          </a:prstGeom>
          <a:noFill/>
        </p:spPr>
        <p:txBody>
          <a:bodyPr wrap="none" rtlCol="0">
            <a:spAutoFit/>
          </a:bodyPr>
          <a:lstStyle/>
          <a:p>
            <a:r>
              <a:rPr lang="en-US" dirty="0"/>
              <a:t>	915-252-5753	www.DebbiHester.com</a:t>
            </a:r>
          </a:p>
        </p:txBody>
      </p:sp>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spTree>
    <p:extLst>
      <p:ext uri="{BB962C8B-B14F-4D97-AF65-F5344CB8AC3E}">
        <p14:creationId xmlns:p14="http://schemas.microsoft.com/office/powerpoint/2010/main" val="7039942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elpaso.org/assets/layerslider/sliderimages/homepage/elpaso.jpg"/>
          <p:cNvPicPr>
            <a:picLocks noChangeAspect="1" noChangeArrowheads="1"/>
          </p:cNvPicPr>
          <p:nvPr/>
        </p:nvPicPr>
        <p:blipFill rotWithShape="1">
          <a:blip r:embed="rId3">
            <a:extLst>
              <a:ext uri="{28A0092B-C50C-407E-A947-70E740481C1C}">
                <a14:useLocalDpi xmlns:a14="http://schemas.microsoft.com/office/drawing/2010/main" val="0"/>
              </a:ext>
            </a:extLst>
          </a:blip>
          <a:srcRect l="-232" t="25992" r="232" b="825"/>
          <a:stretch/>
        </p:blipFill>
        <p:spPr bwMode="auto">
          <a:xfrm>
            <a:off x="501162" y="592469"/>
            <a:ext cx="8014188" cy="27788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graphics8.nytimes.com/images/2013/05/29/business/Elpaso1/Elpaso1-articleLarg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201" y="3443119"/>
            <a:ext cx="4380799" cy="243170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c1.staticflickr.com/5/4034/4252544963_263714fe8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2220" y="3443119"/>
            <a:ext cx="4387396" cy="291323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33649"/>
            <a:ext cx="9144000" cy="646331"/>
          </a:xfrm>
          <a:prstGeom prst="rect">
            <a:avLst/>
          </a:prstGeom>
          <a:noFill/>
        </p:spPr>
        <p:txBody>
          <a:bodyPr wrap="square" rtlCol="0">
            <a:spAutoFit/>
          </a:bodyPr>
          <a:lstStyle/>
          <a:p>
            <a:pPr algn="ctr"/>
            <a:r>
              <a:rPr lang="en-US" sz="3600" dirty="0"/>
              <a:t>El Paso, Texas </a:t>
            </a:r>
          </a:p>
        </p:txBody>
      </p:sp>
      <p:sp>
        <p:nvSpPr>
          <p:cNvPr id="3" name="Slide Number Placeholder 2"/>
          <p:cNvSpPr>
            <a:spLocks noGrp="1"/>
          </p:cNvSpPr>
          <p:nvPr>
            <p:ph type="sldNum" sz="quarter" idx="12"/>
          </p:nvPr>
        </p:nvSpPr>
        <p:spPr/>
        <p:txBody>
          <a:bodyPr/>
          <a:lstStyle/>
          <a:p>
            <a:fld id="{143A17DC-E997-4BB2-AB9D-96CB07FB0AB8}" type="slidenum">
              <a:rPr lang="en-US" smtClean="0"/>
              <a:t>5</a:t>
            </a:fld>
            <a:endParaRPr lang="en-US"/>
          </a:p>
        </p:txBody>
      </p:sp>
      <p:grpSp>
        <p:nvGrpSpPr>
          <p:cNvPr id="8" name="Group 7"/>
          <p:cNvGrpSpPr/>
          <p:nvPr/>
        </p:nvGrpSpPr>
        <p:grpSpPr>
          <a:xfrm>
            <a:off x="7954964" y="6533790"/>
            <a:ext cx="873657" cy="230431"/>
            <a:chOff x="6887206" y="6221422"/>
            <a:chExt cx="1938254" cy="487337"/>
          </a:xfrm>
        </p:grpSpPr>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
        <p:nvSpPr>
          <p:cNvPr id="11" name="TextBox 10"/>
          <p:cNvSpPr txBox="1"/>
          <p:nvPr/>
        </p:nvSpPr>
        <p:spPr>
          <a:xfrm>
            <a:off x="2103650" y="6483657"/>
            <a:ext cx="5102807" cy="369332"/>
          </a:xfrm>
          <a:prstGeom prst="rect">
            <a:avLst/>
          </a:prstGeom>
          <a:noFill/>
        </p:spPr>
        <p:txBody>
          <a:bodyPr wrap="none" rtlCol="0">
            <a:spAutoFit/>
          </a:bodyPr>
          <a:lstStyle/>
          <a:p>
            <a:r>
              <a:rPr lang="en-US" dirty="0"/>
              <a:t>	915-252-5753	www.DebbiHester.com</a:t>
            </a:r>
          </a:p>
        </p:txBody>
      </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spTree>
    <p:extLst>
      <p:ext uri="{BB962C8B-B14F-4D97-AF65-F5344CB8AC3E}">
        <p14:creationId xmlns:p14="http://schemas.microsoft.com/office/powerpoint/2010/main" val="32092812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10991"/>
            <a:ext cx="9144000" cy="646331"/>
          </a:xfrm>
          <a:prstGeom prst="rect">
            <a:avLst/>
          </a:prstGeom>
          <a:noFill/>
        </p:spPr>
        <p:txBody>
          <a:bodyPr wrap="square" rtlCol="0">
            <a:spAutoFit/>
          </a:bodyPr>
          <a:lstStyle/>
          <a:p>
            <a:r>
              <a:rPr lang="en-US" sz="3600" dirty="0"/>
              <a:t>University of Texas at El Paso</a:t>
            </a:r>
          </a:p>
        </p:txBody>
      </p:sp>
      <p:pic>
        <p:nvPicPr>
          <p:cNvPr id="1028" name="Picture 4" descr="http://pagethink.com/media/uploads/project-gallery-images/lg_utep_health_services_and_nursing_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66193" y="3639350"/>
            <a:ext cx="4475041" cy="256297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nasa.gov/images/content/604600main_UTEP_8_ful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65431" y="582921"/>
            <a:ext cx="4103329" cy="299191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centennial.utep.edu/img/800firework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699" y="3150940"/>
            <a:ext cx="4223285" cy="305138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cbs4local.com/template/ugc/kdbc/1581/fenAv1Z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606" y="582921"/>
            <a:ext cx="4468326" cy="251343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143A17DC-E997-4BB2-AB9D-96CB07FB0AB8}" type="slidenum">
              <a:rPr lang="en-US" smtClean="0"/>
              <a:t>50</a:t>
            </a:fld>
            <a:endParaRPr lang="en-US"/>
          </a:p>
        </p:txBody>
      </p:sp>
      <p:grpSp>
        <p:nvGrpSpPr>
          <p:cNvPr id="9" name="Group 8"/>
          <p:cNvGrpSpPr/>
          <p:nvPr/>
        </p:nvGrpSpPr>
        <p:grpSpPr>
          <a:xfrm>
            <a:off x="8067577" y="6514891"/>
            <a:ext cx="873657" cy="230431"/>
            <a:chOff x="6887206" y="6221422"/>
            <a:chExt cx="1938254" cy="487337"/>
          </a:xfrm>
        </p:grpSpPr>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
        <p:nvSpPr>
          <p:cNvPr id="12" name="TextBox 11"/>
          <p:cNvSpPr txBox="1"/>
          <p:nvPr/>
        </p:nvSpPr>
        <p:spPr>
          <a:xfrm>
            <a:off x="2289776" y="6452926"/>
            <a:ext cx="5102807" cy="369332"/>
          </a:xfrm>
          <a:prstGeom prst="rect">
            <a:avLst/>
          </a:prstGeom>
          <a:noFill/>
        </p:spPr>
        <p:txBody>
          <a:bodyPr wrap="none" rtlCol="0">
            <a:spAutoFit/>
          </a:bodyPr>
          <a:lstStyle/>
          <a:p>
            <a:r>
              <a:rPr lang="en-US" dirty="0"/>
              <a:t>	915-252-5753	www.DebbiHester.com</a:t>
            </a:r>
          </a:p>
        </p:txBody>
      </p:sp>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spTree>
    <p:extLst>
      <p:ext uri="{BB962C8B-B14F-4D97-AF65-F5344CB8AC3E}">
        <p14:creationId xmlns:p14="http://schemas.microsoft.com/office/powerpoint/2010/main" val="25427454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10991"/>
            <a:ext cx="9144000" cy="646331"/>
          </a:xfrm>
          <a:prstGeom prst="rect">
            <a:avLst/>
          </a:prstGeom>
          <a:noFill/>
        </p:spPr>
        <p:txBody>
          <a:bodyPr wrap="square" rtlCol="0">
            <a:spAutoFit/>
          </a:bodyPr>
          <a:lstStyle/>
          <a:p>
            <a:r>
              <a:rPr lang="en-US" sz="3600" dirty="0"/>
              <a:t>University of Texas at El Paso </a:t>
            </a:r>
            <a:r>
              <a:rPr lang="en-US" sz="2000" u="sng" dirty="0">
                <a:solidFill>
                  <a:schemeClr val="accent5"/>
                </a:solidFill>
              </a:rPr>
              <a:t>http://www.utep.edu/ </a:t>
            </a:r>
            <a:endParaRPr lang="en-US" sz="3600" u="sng" dirty="0">
              <a:solidFill>
                <a:schemeClr val="accent5"/>
              </a:solidFill>
            </a:endParaRPr>
          </a:p>
        </p:txBody>
      </p:sp>
      <p:pic>
        <p:nvPicPr>
          <p:cNvPr id="7170" name="Picture 2" descr="http://engineering.utep.edu/csetr/frame3/images/utep%20campus%2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952" y="659515"/>
            <a:ext cx="3394949" cy="254473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pagethink.com/media/uploads/project-gallery-images/lg_utep_health_services_and_nursing_1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4283" y="3203308"/>
            <a:ext cx="5270196" cy="3116069"/>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pagethink.com/media/uploads/project-gallery-images/lg_utep_health_services_and_nursing_.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22852" y="582258"/>
            <a:ext cx="5270196" cy="2447720"/>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ttp://universitycommunications.utep.edu/campusimagebank/images/gallery/TheUniversityofTexasatElPaso/images/UTEP.3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951" y="3363851"/>
            <a:ext cx="3394949" cy="251097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143A17DC-E997-4BB2-AB9D-96CB07FB0AB8}" type="slidenum">
              <a:rPr lang="en-US" smtClean="0"/>
              <a:t>51</a:t>
            </a:fld>
            <a:endParaRPr lang="en-US"/>
          </a:p>
        </p:txBody>
      </p:sp>
      <p:grpSp>
        <p:nvGrpSpPr>
          <p:cNvPr id="9" name="Group 8"/>
          <p:cNvGrpSpPr/>
          <p:nvPr/>
        </p:nvGrpSpPr>
        <p:grpSpPr>
          <a:xfrm>
            <a:off x="8050822" y="6461612"/>
            <a:ext cx="873657" cy="230431"/>
            <a:chOff x="6887206" y="6221422"/>
            <a:chExt cx="1938254" cy="487337"/>
          </a:xfrm>
        </p:grpSpPr>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
        <p:nvSpPr>
          <p:cNvPr id="12" name="TextBox 11"/>
          <p:cNvSpPr txBox="1"/>
          <p:nvPr/>
        </p:nvSpPr>
        <p:spPr>
          <a:xfrm>
            <a:off x="2020597" y="6389118"/>
            <a:ext cx="5102807" cy="369332"/>
          </a:xfrm>
          <a:prstGeom prst="rect">
            <a:avLst/>
          </a:prstGeom>
          <a:noFill/>
        </p:spPr>
        <p:txBody>
          <a:bodyPr wrap="none" rtlCol="0">
            <a:spAutoFit/>
          </a:bodyPr>
          <a:lstStyle/>
          <a:p>
            <a:r>
              <a:rPr lang="en-US" dirty="0"/>
              <a:t>	915-252-5753	www.DebbiHester.com</a:t>
            </a:r>
          </a:p>
        </p:txBody>
      </p:sp>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spTree>
    <p:extLst>
      <p:ext uri="{BB962C8B-B14F-4D97-AF65-F5344CB8AC3E}">
        <p14:creationId xmlns:p14="http://schemas.microsoft.com/office/powerpoint/2010/main" val="39601747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3340"/>
            <a:ext cx="7886700" cy="1325563"/>
          </a:xfrm>
        </p:spPr>
        <p:txBody>
          <a:bodyPr>
            <a:normAutofit/>
          </a:bodyPr>
          <a:lstStyle/>
          <a:p>
            <a:r>
              <a:rPr lang="en-US" sz="3600" dirty="0">
                <a:latin typeface="+mn-lt"/>
              </a:rPr>
              <a:t>Great Places to Eat</a:t>
            </a:r>
            <a:br>
              <a:rPr lang="en-US" sz="3600" dirty="0">
                <a:latin typeface="+mn-lt"/>
              </a:rPr>
            </a:br>
            <a:r>
              <a:rPr lang="en-US" sz="3600" dirty="0">
                <a:latin typeface="+mn-lt"/>
              </a:rPr>
              <a:t>West Side</a:t>
            </a:r>
          </a:p>
        </p:txBody>
      </p:sp>
      <p:sp>
        <p:nvSpPr>
          <p:cNvPr id="4" name="Slide Number Placeholder 3"/>
          <p:cNvSpPr>
            <a:spLocks noGrp="1"/>
          </p:cNvSpPr>
          <p:nvPr>
            <p:ph type="sldNum" sz="quarter" idx="12"/>
          </p:nvPr>
        </p:nvSpPr>
        <p:spPr/>
        <p:txBody>
          <a:bodyPr/>
          <a:lstStyle/>
          <a:p>
            <a:fld id="{143A17DC-E997-4BB2-AB9D-96CB07FB0AB8}" type="slidenum">
              <a:rPr lang="en-US" smtClean="0"/>
              <a:t>52</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7768" y="59351"/>
            <a:ext cx="4782338" cy="2896577"/>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sp>
        <p:nvSpPr>
          <p:cNvPr id="12" name="Rectangle 11"/>
          <p:cNvSpPr/>
          <p:nvPr/>
        </p:nvSpPr>
        <p:spPr>
          <a:xfrm>
            <a:off x="2666900" y="6350263"/>
            <a:ext cx="4179477" cy="369332"/>
          </a:xfrm>
          <a:prstGeom prst="rect">
            <a:avLst/>
          </a:prstGeom>
        </p:spPr>
        <p:txBody>
          <a:bodyPr wrap="none">
            <a:spAutoFit/>
          </a:bodyPr>
          <a:lstStyle/>
          <a:p>
            <a:r>
              <a:rPr lang="en-US" dirty="0"/>
              <a:t>915-252-5753	www.DebbiHester.com</a:t>
            </a:r>
          </a:p>
        </p:txBody>
      </p:sp>
      <p:pic>
        <p:nvPicPr>
          <p:cNvPr id="13" name="Picture 12"/>
          <p:cNvPicPr>
            <a:picLocks noChangeAspect="1"/>
          </p:cNvPicPr>
          <p:nvPr/>
        </p:nvPicPr>
        <p:blipFill>
          <a:blip r:embed="rId4"/>
          <a:stretch>
            <a:fillRect/>
          </a:stretch>
        </p:blipFill>
        <p:spPr>
          <a:xfrm>
            <a:off x="7992873" y="6419095"/>
            <a:ext cx="877900" cy="231668"/>
          </a:xfrm>
          <a:prstGeom prst="rect">
            <a:avLst/>
          </a:prstGeom>
        </p:spPr>
      </p:pic>
      <p:sp>
        <p:nvSpPr>
          <p:cNvPr id="3" name="TextBox 2"/>
          <p:cNvSpPr txBox="1"/>
          <p:nvPr/>
        </p:nvSpPr>
        <p:spPr>
          <a:xfrm>
            <a:off x="4079631" y="2992379"/>
            <a:ext cx="2983894" cy="1754326"/>
          </a:xfrm>
          <a:prstGeom prst="rect">
            <a:avLst/>
          </a:prstGeom>
          <a:noFill/>
        </p:spPr>
        <p:txBody>
          <a:bodyPr wrap="none" rtlCol="0">
            <a:spAutoFit/>
          </a:bodyPr>
          <a:lstStyle/>
          <a:p>
            <a:pPr algn="ctr"/>
            <a:r>
              <a:rPr lang="en-US" b="1" dirty="0"/>
              <a:t>El Happy Hour</a:t>
            </a:r>
          </a:p>
          <a:p>
            <a:pPr algn="ctr"/>
            <a:r>
              <a:rPr lang="en-US" dirty="0"/>
              <a:t>Monday thru Friday 3 to 6 pm</a:t>
            </a:r>
          </a:p>
          <a:p>
            <a:pPr algn="ctr"/>
            <a:r>
              <a:rPr lang="en-US" dirty="0"/>
              <a:t>$1 off 16 </a:t>
            </a:r>
            <a:r>
              <a:rPr lang="en-US" dirty="0" err="1"/>
              <a:t>oz</a:t>
            </a:r>
            <a:r>
              <a:rPr lang="en-US" dirty="0"/>
              <a:t> draft beer</a:t>
            </a:r>
          </a:p>
          <a:p>
            <a:pPr algn="ctr"/>
            <a:r>
              <a:rPr lang="en-US" dirty="0"/>
              <a:t>$2 off 23 </a:t>
            </a:r>
            <a:r>
              <a:rPr lang="en-US" dirty="0" err="1"/>
              <a:t>oz</a:t>
            </a:r>
            <a:r>
              <a:rPr lang="en-US" dirty="0"/>
              <a:t> draft beer</a:t>
            </a:r>
          </a:p>
          <a:p>
            <a:pPr algn="ctr"/>
            <a:r>
              <a:rPr lang="en-US" dirty="0"/>
              <a:t>1/2 off glasses of wine</a:t>
            </a:r>
          </a:p>
          <a:p>
            <a:pPr algn="ctr"/>
            <a:r>
              <a:rPr lang="en-US" dirty="0"/>
              <a:t>$3 off appetizers</a:t>
            </a:r>
          </a:p>
        </p:txBody>
      </p:sp>
      <p:sp>
        <p:nvSpPr>
          <p:cNvPr id="5" name="Rectangle 4"/>
          <p:cNvSpPr/>
          <p:nvPr/>
        </p:nvSpPr>
        <p:spPr>
          <a:xfrm>
            <a:off x="-39565" y="1776045"/>
            <a:ext cx="4048857" cy="2031325"/>
          </a:xfrm>
          <a:prstGeom prst="rect">
            <a:avLst/>
          </a:prstGeom>
        </p:spPr>
        <p:txBody>
          <a:bodyPr wrap="square">
            <a:spAutoFit/>
          </a:bodyPr>
          <a:lstStyle/>
          <a:p>
            <a:r>
              <a:rPr lang="en-US" b="1" dirty="0"/>
              <a:t>Prime Rib Monday</a:t>
            </a:r>
          </a:p>
          <a:p>
            <a:r>
              <a:rPr lang="en-US" dirty="0"/>
              <a:t>Served 5 pm until we are out! Dine in only.</a:t>
            </a:r>
          </a:p>
          <a:p>
            <a:r>
              <a:rPr lang="en-US" dirty="0"/>
              <a:t>Accompanied with asparagus and green </a:t>
            </a:r>
            <a:r>
              <a:rPr lang="en-US" dirty="0" err="1"/>
              <a:t>chile</a:t>
            </a:r>
            <a:r>
              <a:rPr lang="en-US" dirty="0"/>
              <a:t> mashed potatoes 15</a:t>
            </a:r>
          </a:p>
          <a:p>
            <a:r>
              <a:rPr lang="en-US" dirty="0"/>
              <a:t>Extended Happy Hour until 8 pm (drinks only)</a:t>
            </a:r>
          </a:p>
        </p:txBody>
      </p:sp>
      <p:sp>
        <p:nvSpPr>
          <p:cNvPr id="7" name="TextBox 6"/>
          <p:cNvSpPr txBox="1"/>
          <p:nvPr/>
        </p:nvSpPr>
        <p:spPr>
          <a:xfrm>
            <a:off x="1359354" y="1250944"/>
            <a:ext cx="2121094" cy="523220"/>
          </a:xfrm>
          <a:prstGeom prst="rect">
            <a:avLst/>
          </a:prstGeom>
          <a:noFill/>
        </p:spPr>
        <p:txBody>
          <a:bodyPr wrap="none" rtlCol="0">
            <a:spAutoFit/>
          </a:bodyPr>
          <a:lstStyle/>
          <a:p>
            <a:pPr algn="ctr"/>
            <a:r>
              <a:rPr lang="en-US" sz="2800" b="1" dirty="0"/>
              <a:t>Ripe Specials</a:t>
            </a:r>
          </a:p>
        </p:txBody>
      </p:sp>
      <p:sp>
        <p:nvSpPr>
          <p:cNvPr id="9" name="Rectangle 8"/>
          <p:cNvSpPr/>
          <p:nvPr/>
        </p:nvSpPr>
        <p:spPr>
          <a:xfrm>
            <a:off x="0" y="3806747"/>
            <a:ext cx="4572000" cy="2031325"/>
          </a:xfrm>
          <a:prstGeom prst="rect">
            <a:avLst/>
          </a:prstGeom>
        </p:spPr>
        <p:txBody>
          <a:bodyPr>
            <a:spAutoFit/>
          </a:bodyPr>
          <a:lstStyle/>
          <a:p>
            <a:r>
              <a:rPr lang="en-US" b="1" dirty="0"/>
              <a:t>Tuesday Burger Night</a:t>
            </a:r>
          </a:p>
          <a:p>
            <a:r>
              <a:rPr lang="en-US" dirty="0"/>
              <a:t>5-9 pm </a:t>
            </a:r>
          </a:p>
          <a:p>
            <a:r>
              <a:rPr lang="en-US" dirty="0"/>
              <a:t>Choice of Triple B, Big Kahuna, Green Chile &amp; Ham, Italian </a:t>
            </a:r>
            <a:r>
              <a:rPr lang="en-US" dirty="0" err="1"/>
              <a:t>Caprese</a:t>
            </a:r>
            <a:r>
              <a:rPr lang="en-US" dirty="0"/>
              <a:t>, Bordeaux, Black Bean Veggie Served with fries, chips, or simple salad 8</a:t>
            </a:r>
          </a:p>
          <a:p>
            <a:r>
              <a:rPr lang="en-US" dirty="0"/>
              <a:t>Texas can craft beer 3</a:t>
            </a:r>
          </a:p>
        </p:txBody>
      </p:sp>
      <p:sp>
        <p:nvSpPr>
          <p:cNvPr id="14" name="Rectangle 13"/>
          <p:cNvSpPr/>
          <p:nvPr/>
        </p:nvSpPr>
        <p:spPr>
          <a:xfrm>
            <a:off x="5486400" y="4992944"/>
            <a:ext cx="4572000" cy="923330"/>
          </a:xfrm>
          <a:prstGeom prst="rect">
            <a:avLst/>
          </a:prstGeom>
        </p:spPr>
        <p:txBody>
          <a:bodyPr>
            <a:spAutoFit/>
          </a:bodyPr>
          <a:lstStyle/>
          <a:p>
            <a:r>
              <a:rPr lang="en-US" b="1" dirty="0"/>
              <a:t>Saturday Live Music</a:t>
            </a:r>
          </a:p>
          <a:p>
            <a:endParaRPr lang="en-US" dirty="0"/>
          </a:p>
          <a:p>
            <a:r>
              <a:rPr lang="en-US" dirty="0"/>
              <a:t>Patio Music</a:t>
            </a:r>
          </a:p>
        </p:txBody>
      </p:sp>
    </p:spTree>
    <p:extLst>
      <p:ext uri="{BB962C8B-B14F-4D97-AF65-F5344CB8AC3E}">
        <p14:creationId xmlns:p14="http://schemas.microsoft.com/office/powerpoint/2010/main" val="33240575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516"/>
            <a:ext cx="7886700" cy="1085604"/>
          </a:xfrm>
        </p:spPr>
        <p:txBody>
          <a:bodyPr>
            <a:normAutofit/>
          </a:bodyPr>
          <a:lstStyle/>
          <a:p>
            <a:r>
              <a:rPr lang="en-US" sz="3600" dirty="0" err="1">
                <a:latin typeface="+mn-lt"/>
              </a:rPr>
              <a:t>Basico</a:t>
            </a:r>
            <a:r>
              <a:rPr lang="en-US" sz="3600" dirty="0">
                <a:latin typeface="+mn-lt"/>
              </a:rPr>
              <a:t> Bistro &amp; Café</a:t>
            </a:r>
            <a:br>
              <a:rPr lang="en-US" sz="3600" dirty="0">
                <a:latin typeface="+mn-lt"/>
              </a:rPr>
            </a:br>
            <a:endParaRPr lang="en-US" sz="3600" dirty="0">
              <a:latin typeface="+mn-lt"/>
            </a:endParaRPr>
          </a:p>
        </p:txBody>
      </p:sp>
      <p:sp>
        <p:nvSpPr>
          <p:cNvPr id="4" name="Slide Number Placeholder 3"/>
          <p:cNvSpPr>
            <a:spLocks noGrp="1"/>
          </p:cNvSpPr>
          <p:nvPr>
            <p:ph type="sldNum" sz="quarter" idx="12"/>
          </p:nvPr>
        </p:nvSpPr>
        <p:spPr/>
        <p:txBody>
          <a:bodyPr/>
          <a:lstStyle/>
          <a:p>
            <a:fld id="{143A17DC-E997-4BB2-AB9D-96CB07FB0AB8}" type="slidenum">
              <a:rPr lang="en-US" smtClean="0"/>
              <a:t>53</a:t>
            </a:fld>
            <a:endParaRPr lang="en-US"/>
          </a:p>
        </p:txBody>
      </p:sp>
      <p:pic>
        <p:nvPicPr>
          <p:cNvPr id="5" name="Picture 4"/>
          <p:cNvPicPr>
            <a:picLocks noChangeAspect="1"/>
          </p:cNvPicPr>
          <p:nvPr/>
        </p:nvPicPr>
        <p:blipFill>
          <a:blip r:embed="rId2"/>
          <a:stretch>
            <a:fillRect/>
          </a:stretch>
        </p:blipFill>
        <p:spPr>
          <a:xfrm>
            <a:off x="2699238" y="777394"/>
            <a:ext cx="6444762" cy="3924300"/>
          </a:xfrm>
          <a:prstGeom prst="rect">
            <a:avLst/>
          </a:prstGeom>
        </p:spPr>
      </p:pic>
      <p:sp>
        <p:nvSpPr>
          <p:cNvPr id="6" name="Rectangle 5"/>
          <p:cNvSpPr/>
          <p:nvPr/>
        </p:nvSpPr>
        <p:spPr>
          <a:xfrm>
            <a:off x="0" y="210537"/>
            <a:ext cx="4572000" cy="6709529"/>
          </a:xfrm>
          <a:prstGeom prst="rect">
            <a:avLst/>
          </a:prstGeom>
        </p:spPr>
        <p:txBody>
          <a:bodyPr>
            <a:spAutoFit/>
          </a:bodyPr>
          <a:lstStyle/>
          <a:p>
            <a:r>
              <a:rPr lang="pt-BR" sz="2400" dirty="0">
                <a:solidFill>
                  <a:srgbClr val="000000"/>
                </a:solidFill>
                <a:latin typeface="Lighttfb"/>
              </a:rPr>
              <a:t>D A I L Y  L U N C H  S P E C I A L S</a:t>
            </a:r>
          </a:p>
          <a:p>
            <a:r>
              <a:rPr lang="en-US" sz="1400" dirty="0">
                <a:solidFill>
                  <a:srgbClr val="000000"/>
                </a:solidFill>
                <a:latin typeface="Lighttfb"/>
              </a:rPr>
              <a:t>Monday- Friday 11:30 to 2:00 pm.</a:t>
            </a:r>
          </a:p>
          <a:p>
            <a:r>
              <a:rPr lang="pt-BR" sz="1400" b="1" dirty="0">
                <a:solidFill>
                  <a:srgbClr val="000000"/>
                </a:solidFill>
                <a:latin typeface="Lighttfb"/>
              </a:rPr>
              <a:t>M O N D A Y</a:t>
            </a:r>
          </a:p>
          <a:p>
            <a:r>
              <a:rPr lang="en-US" sz="1400" dirty="0">
                <a:solidFill>
                  <a:srgbClr val="000000"/>
                </a:solidFill>
                <a:latin typeface="CalibriLight"/>
              </a:rPr>
              <a:t>BURGER OF THE DAY.</a:t>
            </a:r>
          </a:p>
          <a:p>
            <a:r>
              <a:rPr lang="en-US" sz="1400" dirty="0">
                <a:solidFill>
                  <a:srgbClr val="000000"/>
                </a:solidFill>
                <a:latin typeface="CalibriLight"/>
              </a:rPr>
              <a:t>FRENCH CROISSANT.</a:t>
            </a:r>
          </a:p>
          <a:p>
            <a:r>
              <a:rPr lang="en-US" sz="1400" dirty="0">
                <a:solidFill>
                  <a:srgbClr val="000000"/>
                </a:solidFill>
                <a:latin typeface="CalibriLight"/>
              </a:rPr>
              <a:t>CAESAR SALAD WITH</a:t>
            </a:r>
          </a:p>
          <a:p>
            <a:r>
              <a:rPr lang="en-US" sz="1400" dirty="0">
                <a:solidFill>
                  <a:srgbClr val="000000"/>
                </a:solidFill>
                <a:latin typeface="CalibriLight"/>
              </a:rPr>
              <a:t>CHICKEN.</a:t>
            </a:r>
          </a:p>
          <a:p>
            <a:endParaRPr lang="en-US" sz="1400" dirty="0">
              <a:solidFill>
                <a:srgbClr val="000000"/>
              </a:solidFill>
              <a:latin typeface="CalibriLight"/>
            </a:endParaRPr>
          </a:p>
          <a:p>
            <a:r>
              <a:rPr lang="en-US" sz="1400" b="1" dirty="0">
                <a:solidFill>
                  <a:srgbClr val="000000"/>
                </a:solidFill>
                <a:latin typeface="Lighttfb"/>
              </a:rPr>
              <a:t>T U E S D A Y</a:t>
            </a:r>
          </a:p>
          <a:p>
            <a:r>
              <a:rPr lang="en-US" sz="1400" dirty="0">
                <a:solidFill>
                  <a:srgbClr val="000000"/>
                </a:solidFill>
                <a:latin typeface="CalibriLight"/>
              </a:rPr>
              <a:t>CEVICHE TOSTADAS.</a:t>
            </a:r>
          </a:p>
          <a:p>
            <a:r>
              <a:rPr lang="en-US" sz="1400" dirty="0">
                <a:solidFill>
                  <a:srgbClr val="000000"/>
                </a:solidFill>
                <a:latin typeface="CalibriLight"/>
              </a:rPr>
              <a:t>TURKEY CAPRESE SANDWICH.</a:t>
            </a:r>
          </a:p>
          <a:p>
            <a:r>
              <a:rPr lang="en-US" sz="1400" dirty="0">
                <a:solidFill>
                  <a:srgbClr val="000000"/>
                </a:solidFill>
                <a:latin typeface="CalibriLight"/>
              </a:rPr>
              <a:t>SUNDRIED TOMATO PENNE</a:t>
            </a:r>
          </a:p>
          <a:p>
            <a:r>
              <a:rPr lang="en-US" sz="1400" dirty="0">
                <a:solidFill>
                  <a:srgbClr val="000000"/>
                </a:solidFill>
                <a:latin typeface="CalibriLight"/>
              </a:rPr>
              <a:t>WITH SHRIMP.</a:t>
            </a:r>
          </a:p>
          <a:p>
            <a:endParaRPr lang="en-US" sz="1400" dirty="0">
              <a:solidFill>
                <a:srgbClr val="000000"/>
              </a:solidFill>
              <a:latin typeface="CalibriLight"/>
            </a:endParaRPr>
          </a:p>
          <a:p>
            <a:r>
              <a:rPr lang="pt-BR" sz="1400" b="1" dirty="0">
                <a:solidFill>
                  <a:srgbClr val="000000"/>
                </a:solidFill>
                <a:latin typeface="Lighttfb"/>
              </a:rPr>
              <a:t>W E D N E S D A Y</a:t>
            </a:r>
          </a:p>
          <a:p>
            <a:r>
              <a:rPr lang="en-US" sz="1400" dirty="0">
                <a:solidFill>
                  <a:srgbClr val="000000"/>
                </a:solidFill>
                <a:latin typeface="CalibriLight"/>
              </a:rPr>
              <a:t>STRAWBERRY WALNUT SALAD</a:t>
            </a:r>
          </a:p>
          <a:p>
            <a:r>
              <a:rPr lang="en-US" sz="1400" dirty="0">
                <a:solidFill>
                  <a:srgbClr val="000000"/>
                </a:solidFill>
                <a:latin typeface="CalibriLight"/>
              </a:rPr>
              <a:t>WITH CHICKEN.</a:t>
            </a:r>
          </a:p>
          <a:p>
            <a:r>
              <a:rPr lang="en-US" sz="1400" dirty="0">
                <a:solidFill>
                  <a:srgbClr val="000000"/>
                </a:solidFill>
                <a:latin typeface="CalibriLight"/>
              </a:rPr>
              <a:t>N.Y. STEAK WITH VEGGIES.</a:t>
            </a:r>
          </a:p>
          <a:p>
            <a:r>
              <a:rPr lang="en-US" sz="1400" dirty="0">
                <a:solidFill>
                  <a:srgbClr val="000000"/>
                </a:solidFill>
                <a:latin typeface="CalibriLight"/>
              </a:rPr>
              <a:t>SMALL MARGHERITA PIZZA.</a:t>
            </a:r>
          </a:p>
          <a:p>
            <a:endParaRPr lang="en-US" sz="1400" dirty="0">
              <a:solidFill>
                <a:srgbClr val="000000"/>
              </a:solidFill>
              <a:latin typeface="CalibriLight"/>
            </a:endParaRPr>
          </a:p>
          <a:p>
            <a:r>
              <a:rPr lang="pt-BR" sz="1400" b="1" dirty="0">
                <a:solidFill>
                  <a:srgbClr val="000000"/>
                </a:solidFill>
                <a:latin typeface="Lighttfb"/>
              </a:rPr>
              <a:t>T H U R S D A Y</a:t>
            </a:r>
          </a:p>
          <a:p>
            <a:r>
              <a:rPr lang="en-US" sz="1400" dirty="0">
                <a:solidFill>
                  <a:srgbClr val="000000"/>
                </a:solidFill>
                <a:latin typeface="CalibriLight"/>
              </a:rPr>
              <a:t>SMALL PEPPERONI SALAMI</a:t>
            </a:r>
          </a:p>
          <a:p>
            <a:r>
              <a:rPr lang="en-US" sz="1400" dirty="0">
                <a:solidFill>
                  <a:srgbClr val="000000"/>
                </a:solidFill>
                <a:latin typeface="CalibriLight"/>
              </a:rPr>
              <a:t>PIZZA.</a:t>
            </a:r>
          </a:p>
          <a:p>
            <a:r>
              <a:rPr lang="en-US" sz="1400" dirty="0">
                <a:solidFill>
                  <a:srgbClr val="000000"/>
                </a:solidFill>
                <a:latin typeface="CalibriLight"/>
              </a:rPr>
              <a:t>CHICKEN WINGS.</a:t>
            </a:r>
          </a:p>
          <a:p>
            <a:r>
              <a:rPr lang="en-US" sz="1400" dirty="0">
                <a:solidFill>
                  <a:srgbClr val="000000"/>
                </a:solidFill>
                <a:latin typeface="CalibriLight"/>
              </a:rPr>
              <a:t>BASICOBB SALAD.</a:t>
            </a:r>
          </a:p>
          <a:p>
            <a:endParaRPr lang="en-US" sz="1400" dirty="0">
              <a:solidFill>
                <a:srgbClr val="000000"/>
              </a:solidFill>
              <a:latin typeface="CalibriLight"/>
            </a:endParaRPr>
          </a:p>
          <a:p>
            <a:r>
              <a:rPr lang="pt-BR" sz="1400" b="1" dirty="0">
                <a:solidFill>
                  <a:srgbClr val="000000"/>
                </a:solidFill>
                <a:latin typeface="Lighttfb"/>
              </a:rPr>
              <a:t>F R I D A Y</a:t>
            </a:r>
          </a:p>
          <a:p>
            <a:r>
              <a:rPr lang="en-US" sz="1400" dirty="0">
                <a:solidFill>
                  <a:srgbClr val="000000"/>
                </a:solidFill>
                <a:latin typeface="CalibriLight"/>
              </a:rPr>
              <a:t>AHI TUNA TOSTADAS.</a:t>
            </a:r>
          </a:p>
          <a:p>
            <a:r>
              <a:rPr lang="en-US" sz="1400" dirty="0">
                <a:solidFill>
                  <a:srgbClr val="000000"/>
                </a:solidFill>
                <a:latin typeface="CalibriLight"/>
              </a:rPr>
              <a:t>FISH &amp; CHIPS.</a:t>
            </a:r>
          </a:p>
          <a:p>
            <a:r>
              <a:rPr lang="en-US" sz="1400" dirty="0">
                <a:solidFill>
                  <a:srgbClr val="000000"/>
                </a:solidFill>
                <a:latin typeface="CalibriLight"/>
              </a:rPr>
              <a:t>GOAT CHEESE AND CRANBERRIES SALAD WITH CHICKEN.</a:t>
            </a:r>
          </a:p>
        </p:txBody>
      </p:sp>
      <p:sp>
        <p:nvSpPr>
          <p:cNvPr id="7" name="Rectangle 6"/>
          <p:cNvSpPr/>
          <p:nvPr/>
        </p:nvSpPr>
        <p:spPr>
          <a:xfrm>
            <a:off x="4308230" y="5035802"/>
            <a:ext cx="4572000" cy="1600438"/>
          </a:xfrm>
          <a:prstGeom prst="rect">
            <a:avLst/>
          </a:prstGeom>
        </p:spPr>
        <p:txBody>
          <a:bodyPr>
            <a:spAutoFit/>
          </a:bodyPr>
          <a:lstStyle/>
          <a:p>
            <a:r>
              <a:rPr lang="en-US" sz="1400" dirty="0"/>
              <a:t>S W E </a:t>
            </a:r>
            <a:r>
              <a:rPr lang="en-US" sz="1400" dirty="0" err="1"/>
              <a:t>E</a:t>
            </a:r>
            <a:r>
              <a:rPr lang="en-US" sz="1400" dirty="0"/>
              <a:t> T E N D I N G . $ 3</a:t>
            </a:r>
          </a:p>
          <a:p>
            <a:r>
              <a:rPr lang="en-US" sz="1400" dirty="0"/>
              <a:t>SOUP OF THE DAY AND HOUSE SALAD $8</a:t>
            </a:r>
          </a:p>
          <a:p>
            <a:r>
              <a:rPr lang="en-US" sz="1400" dirty="0"/>
              <a:t>DAILY SPECIAL. House salad or soup of the day + meal.$10.</a:t>
            </a:r>
          </a:p>
          <a:p>
            <a:r>
              <a:rPr lang="en-US" sz="1400" dirty="0"/>
              <a:t>C H O </a:t>
            </a:r>
            <a:r>
              <a:rPr lang="en-US" sz="1400" dirty="0" err="1"/>
              <a:t>O</a:t>
            </a:r>
            <a:r>
              <a:rPr lang="en-US" sz="1400" dirty="0"/>
              <a:t> S E Y O U R M E A L</a:t>
            </a:r>
          </a:p>
          <a:p>
            <a:r>
              <a:rPr lang="en-US" sz="1400" dirty="0"/>
              <a:t>GET A HOMEMADE SCONE OR A SCOOP OF VANILLA ICE CREAM</a:t>
            </a:r>
          </a:p>
          <a:p>
            <a:r>
              <a:rPr lang="en-US" sz="1400" dirty="0"/>
              <a:t>&amp; A CUP OF HOUSE COFFEE.</a:t>
            </a:r>
          </a:p>
        </p:txBody>
      </p:sp>
    </p:spTree>
    <p:extLst>
      <p:ext uri="{BB962C8B-B14F-4D97-AF65-F5344CB8AC3E}">
        <p14:creationId xmlns:p14="http://schemas.microsoft.com/office/powerpoint/2010/main" val="17773442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373" y="0"/>
            <a:ext cx="7886700" cy="1325563"/>
          </a:xfrm>
        </p:spPr>
        <p:txBody>
          <a:bodyPr>
            <a:normAutofit/>
          </a:bodyPr>
          <a:lstStyle/>
          <a:p>
            <a:r>
              <a:rPr lang="en-US" sz="3600" dirty="0">
                <a:latin typeface="+mn-lt"/>
              </a:rPr>
              <a:t>Thyme Matters</a:t>
            </a:r>
            <a:br>
              <a:rPr lang="en-US" sz="3600" dirty="0">
                <a:latin typeface="+mn-lt"/>
              </a:rPr>
            </a:br>
            <a:endParaRPr lang="en-US" sz="3600" dirty="0">
              <a:latin typeface="+mn-lt"/>
            </a:endParaRPr>
          </a:p>
        </p:txBody>
      </p:sp>
      <p:sp>
        <p:nvSpPr>
          <p:cNvPr id="4" name="Slide Number Placeholder 3"/>
          <p:cNvSpPr>
            <a:spLocks noGrp="1"/>
          </p:cNvSpPr>
          <p:nvPr>
            <p:ph type="sldNum" sz="quarter" idx="12"/>
          </p:nvPr>
        </p:nvSpPr>
        <p:spPr/>
        <p:txBody>
          <a:bodyPr/>
          <a:lstStyle/>
          <a:p>
            <a:fld id="{143A17DC-E997-4BB2-AB9D-96CB07FB0AB8}" type="slidenum">
              <a:rPr lang="en-US" smtClean="0"/>
              <a:t>54</a:t>
            </a:fld>
            <a:endParaRPr lang="en-US"/>
          </a:p>
        </p:txBody>
      </p:sp>
      <p:sp>
        <p:nvSpPr>
          <p:cNvPr id="5" name="Rectangle 4"/>
          <p:cNvSpPr/>
          <p:nvPr/>
        </p:nvSpPr>
        <p:spPr>
          <a:xfrm>
            <a:off x="193430" y="1002397"/>
            <a:ext cx="4572000" cy="646331"/>
          </a:xfrm>
          <a:prstGeom prst="rect">
            <a:avLst/>
          </a:prstGeom>
        </p:spPr>
        <p:txBody>
          <a:bodyPr>
            <a:spAutoFit/>
          </a:bodyPr>
          <a:lstStyle/>
          <a:p>
            <a:r>
              <a:rPr lang="en-US" dirty="0"/>
              <a:t>Margaritas half price every Wednesday all day                                         </a:t>
            </a:r>
          </a:p>
          <a:p>
            <a:r>
              <a:rPr lang="en-US" dirty="0"/>
              <a:t>Happy Hour 4 PM to 6:30 PM </a:t>
            </a:r>
          </a:p>
        </p:txBody>
      </p:sp>
      <p:pic>
        <p:nvPicPr>
          <p:cNvPr id="6" name="Picture 5"/>
          <p:cNvPicPr>
            <a:picLocks noChangeAspect="1"/>
          </p:cNvPicPr>
          <p:nvPr/>
        </p:nvPicPr>
        <p:blipFill>
          <a:blip r:embed="rId2"/>
          <a:stretch>
            <a:fillRect/>
          </a:stretch>
        </p:blipFill>
        <p:spPr>
          <a:xfrm>
            <a:off x="1574555" y="1859572"/>
            <a:ext cx="6052175" cy="4004897"/>
          </a:xfrm>
          <a:prstGeom prst="rect">
            <a:avLst/>
          </a:prstGeom>
        </p:spPr>
      </p:pic>
      <p:pic>
        <p:nvPicPr>
          <p:cNvPr id="7" name="Picture 6"/>
          <p:cNvPicPr>
            <a:picLocks noChangeAspect="1"/>
          </p:cNvPicPr>
          <p:nvPr/>
        </p:nvPicPr>
        <p:blipFill>
          <a:blip r:embed="rId3"/>
          <a:stretch>
            <a:fillRect/>
          </a:stretch>
        </p:blipFill>
        <p:spPr>
          <a:xfrm>
            <a:off x="259373" y="5864469"/>
            <a:ext cx="1633870" cy="951058"/>
          </a:xfrm>
          <a:prstGeom prst="rect">
            <a:avLst/>
          </a:prstGeom>
        </p:spPr>
      </p:pic>
      <p:sp>
        <p:nvSpPr>
          <p:cNvPr id="8" name="Rectangle 7"/>
          <p:cNvSpPr/>
          <p:nvPr/>
        </p:nvSpPr>
        <p:spPr>
          <a:xfrm>
            <a:off x="2587769" y="6356351"/>
            <a:ext cx="4179477" cy="369332"/>
          </a:xfrm>
          <a:prstGeom prst="rect">
            <a:avLst/>
          </a:prstGeom>
        </p:spPr>
        <p:txBody>
          <a:bodyPr wrap="none">
            <a:spAutoFit/>
          </a:bodyPr>
          <a:lstStyle/>
          <a:p>
            <a:r>
              <a:rPr lang="en-US" dirty="0"/>
              <a:t>915-252-5753	www.DebbiHester.com</a:t>
            </a:r>
          </a:p>
        </p:txBody>
      </p:sp>
      <p:pic>
        <p:nvPicPr>
          <p:cNvPr id="9" name="Picture 8"/>
          <p:cNvPicPr>
            <a:picLocks noChangeAspect="1"/>
          </p:cNvPicPr>
          <p:nvPr/>
        </p:nvPicPr>
        <p:blipFill>
          <a:blip r:embed="rId4"/>
          <a:stretch>
            <a:fillRect/>
          </a:stretch>
        </p:blipFill>
        <p:spPr>
          <a:xfrm>
            <a:off x="8076400" y="6423079"/>
            <a:ext cx="877900" cy="231668"/>
          </a:xfrm>
          <a:prstGeom prst="rect">
            <a:avLst/>
          </a:prstGeom>
        </p:spPr>
      </p:pic>
    </p:spTree>
    <p:extLst>
      <p:ext uri="{BB962C8B-B14F-4D97-AF65-F5344CB8AC3E}">
        <p14:creationId xmlns:p14="http://schemas.microsoft.com/office/powerpoint/2010/main" val="23825069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973" y="0"/>
            <a:ext cx="7886700" cy="1325563"/>
          </a:xfrm>
        </p:spPr>
        <p:txBody>
          <a:bodyPr/>
          <a:lstStyle/>
          <a:p>
            <a:r>
              <a:rPr lang="en-US" sz="4000" dirty="0" err="1">
                <a:latin typeface="+mn-lt"/>
              </a:rPr>
              <a:t>Carnitas</a:t>
            </a:r>
            <a:r>
              <a:rPr lang="en-US" sz="4000" dirty="0">
                <a:latin typeface="+mn-lt"/>
              </a:rPr>
              <a:t> Queretaro</a:t>
            </a:r>
            <a:r>
              <a:rPr lang="en-US" dirty="0"/>
              <a:t/>
            </a:r>
            <a:br>
              <a:rPr lang="en-US" dirty="0"/>
            </a:br>
            <a:endParaRPr lang="en-US" dirty="0"/>
          </a:p>
        </p:txBody>
      </p:sp>
      <p:sp>
        <p:nvSpPr>
          <p:cNvPr id="4" name="Slide Number Placeholder 3"/>
          <p:cNvSpPr>
            <a:spLocks noGrp="1"/>
          </p:cNvSpPr>
          <p:nvPr>
            <p:ph type="sldNum" sz="quarter" idx="12"/>
          </p:nvPr>
        </p:nvSpPr>
        <p:spPr/>
        <p:txBody>
          <a:bodyPr/>
          <a:lstStyle/>
          <a:p>
            <a:fld id="{143A17DC-E997-4BB2-AB9D-96CB07FB0AB8}" type="slidenum">
              <a:rPr lang="en-US" smtClean="0"/>
              <a:t>55</a:t>
            </a:fld>
            <a:endParaRPr lang="en-US"/>
          </a:p>
        </p:txBody>
      </p:sp>
      <p:pic>
        <p:nvPicPr>
          <p:cNvPr id="5" name="Picture 4"/>
          <p:cNvPicPr>
            <a:picLocks noChangeAspect="1"/>
          </p:cNvPicPr>
          <p:nvPr/>
        </p:nvPicPr>
        <p:blipFill>
          <a:blip r:embed="rId2"/>
          <a:stretch>
            <a:fillRect/>
          </a:stretch>
        </p:blipFill>
        <p:spPr>
          <a:xfrm>
            <a:off x="6542943" y="0"/>
            <a:ext cx="2283436" cy="2283436"/>
          </a:xfrm>
          <a:prstGeom prst="rect">
            <a:avLst/>
          </a:prstGeom>
        </p:spPr>
      </p:pic>
      <p:pic>
        <p:nvPicPr>
          <p:cNvPr id="6" name="Picture 5"/>
          <p:cNvPicPr>
            <a:picLocks noChangeAspect="1"/>
          </p:cNvPicPr>
          <p:nvPr/>
        </p:nvPicPr>
        <p:blipFill>
          <a:blip r:embed="rId3"/>
          <a:stretch>
            <a:fillRect/>
          </a:stretch>
        </p:blipFill>
        <p:spPr>
          <a:xfrm>
            <a:off x="36267" y="592443"/>
            <a:ext cx="5458925" cy="5532437"/>
          </a:xfrm>
          <a:prstGeom prst="rect">
            <a:avLst/>
          </a:prstGeom>
        </p:spPr>
      </p:pic>
      <p:pic>
        <p:nvPicPr>
          <p:cNvPr id="7" name="Picture 6"/>
          <p:cNvPicPr>
            <a:picLocks noChangeAspect="1"/>
          </p:cNvPicPr>
          <p:nvPr/>
        </p:nvPicPr>
        <p:blipFill>
          <a:blip r:embed="rId4"/>
          <a:stretch>
            <a:fillRect/>
          </a:stretch>
        </p:blipFill>
        <p:spPr>
          <a:xfrm>
            <a:off x="5569927" y="2453052"/>
            <a:ext cx="3466174" cy="3671827"/>
          </a:xfrm>
          <a:prstGeom prst="rect">
            <a:avLst/>
          </a:prstGeom>
        </p:spPr>
      </p:pic>
      <p:pic>
        <p:nvPicPr>
          <p:cNvPr id="8" name="Picture 7"/>
          <p:cNvPicPr>
            <a:picLocks noChangeAspect="1"/>
          </p:cNvPicPr>
          <p:nvPr/>
        </p:nvPicPr>
        <p:blipFill>
          <a:blip r:embed="rId5"/>
          <a:stretch>
            <a:fillRect/>
          </a:stretch>
        </p:blipFill>
        <p:spPr>
          <a:xfrm>
            <a:off x="36267" y="5880822"/>
            <a:ext cx="1633870" cy="951058"/>
          </a:xfrm>
          <a:prstGeom prst="rect">
            <a:avLst/>
          </a:prstGeom>
        </p:spPr>
      </p:pic>
      <p:sp>
        <p:nvSpPr>
          <p:cNvPr id="9" name="Rectangle 8"/>
          <p:cNvSpPr/>
          <p:nvPr/>
        </p:nvSpPr>
        <p:spPr>
          <a:xfrm>
            <a:off x="2765729" y="6347991"/>
            <a:ext cx="4179477" cy="369332"/>
          </a:xfrm>
          <a:prstGeom prst="rect">
            <a:avLst/>
          </a:prstGeom>
        </p:spPr>
        <p:txBody>
          <a:bodyPr wrap="none">
            <a:spAutoFit/>
          </a:bodyPr>
          <a:lstStyle/>
          <a:p>
            <a:r>
              <a:rPr lang="en-US" dirty="0"/>
              <a:t>915-252-5753	www.DebbiHester.com</a:t>
            </a:r>
          </a:p>
        </p:txBody>
      </p:sp>
      <p:pic>
        <p:nvPicPr>
          <p:cNvPr id="10" name="Picture 9"/>
          <p:cNvPicPr>
            <a:picLocks noChangeAspect="1"/>
          </p:cNvPicPr>
          <p:nvPr/>
        </p:nvPicPr>
        <p:blipFill>
          <a:blip r:embed="rId6"/>
          <a:stretch>
            <a:fillRect/>
          </a:stretch>
        </p:blipFill>
        <p:spPr>
          <a:xfrm>
            <a:off x="8040798" y="6416823"/>
            <a:ext cx="877900" cy="231668"/>
          </a:xfrm>
          <a:prstGeom prst="rect">
            <a:avLst/>
          </a:prstGeom>
        </p:spPr>
      </p:pic>
    </p:spTree>
    <p:extLst>
      <p:ext uri="{BB962C8B-B14F-4D97-AF65-F5344CB8AC3E}">
        <p14:creationId xmlns:p14="http://schemas.microsoft.com/office/powerpoint/2010/main" val="37235963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7483" y="551814"/>
            <a:ext cx="8799616" cy="6917406"/>
          </a:xfrm>
          <a:prstGeom prst="rect">
            <a:avLst/>
          </a:prstGeom>
        </p:spPr>
        <p:txBody>
          <a:bodyPr wrap="square">
            <a:spAutoFit/>
          </a:bodyPr>
          <a:lstStyle/>
          <a:p>
            <a:pPr>
              <a:lnSpc>
                <a:spcPct val="107000"/>
              </a:lnSpc>
              <a:spcAft>
                <a:spcPts val="800"/>
              </a:spcAft>
            </a:pP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2400" dirty="0">
                <a:latin typeface="Calibri" panose="020F0502020204030204" pitchFamily="34" charset="0"/>
                <a:ea typeface="Calibri" panose="020F0502020204030204" pitchFamily="34" charset="0"/>
                <a:cs typeface="Times New Roman" panose="02020603050405020304" pitchFamily="18" charset="0"/>
              </a:rPr>
              <a:t>El Paso was designated a 2014 Tree City by the Arbor Day Foundation for spending $$$ on trees for a more beautiful city.  Participating communities have demonstrated a commitment to caring for and managing their public trees.</a:t>
            </a:r>
          </a:p>
          <a:p>
            <a:pPr algn="just">
              <a:lnSpc>
                <a:spcPct val="107000"/>
              </a:lnSpc>
              <a:spcAft>
                <a:spcPts val="800"/>
              </a:spcAft>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US" sz="1600" dirty="0"/>
              <a:t>More than 300 trees have recently been added to Downtown El Paso through projects including the reconstruction of San Jacinto Plaza, upgrades to Santa Fe Street, and the construction of the Pedestrian Pathway. </a:t>
            </a:r>
            <a:br>
              <a:rPr lang="en-US" sz="1600" dirty="0"/>
            </a:br>
            <a:endParaRPr lang="en-US" sz="1600" dirty="0"/>
          </a:p>
          <a:p>
            <a:pPr marL="171450" indent="-171450">
              <a:buFont typeface="Arial" panose="020B0604020202020204" pitchFamily="34" charset="0"/>
              <a:buChar char="•"/>
            </a:pPr>
            <a:r>
              <a:rPr lang="en-US" sz="1600" dirty="0"/>
              <a:t>The reconstruction of </a:t>
            </a:r>
            <a:r>
              <a:rPr lang="en-US" sz="1600" dirty="0" err="1"/>
              <a:t>Montwood</a:t>
            </a:r>
            <a:r>
              <a:rPr lang="en-US" sz="1600" dirty="0"/>
              <a:t> Drive in East El Paso added 120 trees to neighborhoods.</a:t>
            </a:r>
            <a:br>
              <a:rPr lang="en-US" sz="1600" dirty="0"/>
            </a:br>
            <a:endParaRPr lang="en-US" sz="1600" dirty="0"/>
          </a:p>
          <a:p>
            <a:pPr marL="171450" indent="-171450">
              <a:buFont typeface="Arial" panose="020B0604020202020204" pitchFamily="34" charset="0"/>
              <a:buChar char="•"/>
            </a:pPr>
            <a:r>
              <a:rPr lang="en-US" sz="1600" dirty="0"/>
              <a:t>The reconstruction of Country Club Road in the Upper Valley is adding 460 trees. </a:t>
            </a:r>
            <a:br>
              <a:rPr lang="en-US" sz="1600" dirty="0"/>
            </a:br>
            <a:endParaRPr lang="en-US" sz="1600" dirty="0"/>
          </a:p>
          <a:p>
            <a:pPr marL="171450" indent="-171450">
              <a:buFont typeface="Arial" panose="020B0604020202020204" pitchFamily="34" charset="0"/>
              <a:buChar char="•"/>
            </a:pPr>
            <a:r>
              <a:rPr lang="en-US" sz="1600" dirty="0"/>
              <a:t>The Vocational Pond project added nearly 200 trees in and around a once-empty retention pond near Riverside High School.</a:t>
            </a:r>
          </a:p>
          <a:p>
            <a:pPr marL="171450" indent="-171450">
              <a:buFont typeface="Arial" panose="020B0604020202020204" pitchFamily="34" charset="0"/>
              <a:buChar char="•"/>
            </a:pPr>
            <a:endParaRPr lang="en-US" sz="1000" dirty="0"/>
          </a:p>
          <a:p>
            <a:pPr marL="171450" indent="-171450">
              <a:buFont typeface="Arial" panose="020B0604020202020204" pitchFamily="34" charset="0"/>
              <a:buChar char="•"/>
            </a:pPr>
            <a:endParaRPr lang="en-US" sz="1000" dirty="0"/>
          </a:p>
          <a:p>
            <a:pPr marL="171450" indent="-171450">
              <a:buFont typeface="Arial" panose="020B0604020202020204" pitchFamily="34" charset="0"/>
              <a:buChar char="•"/>
            </a:pPr>
            <a:endParaRPr lang="en-US" sz="1000" dirty="0"/>
          </a:p>
          <a:p>
            <a:pPr marL="171450" indent="-171450">
              <a:buFont typeface="Arial" panose="020B0604020202020204" pitchFamily="34" charset="0"/>
              <a:buChar char="•"/>
            </a:pPr>
            <a:endParaRPr lang="en-US" sz="1000" dirty="0"/>
          </a:p>
          <a:p>
            <a:pPr algn="just"/>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endParaRPr lang="en-US" sz="1000" dirty="0"/>
          </a:p>
          <a:p>
            <a:pPr>
              <a:lnSpc>
                <a:spcPct val="107000"/>
              </a:lnSpc>
              <a:spcAft>
                <a:spcPts val="800"/>
              </a:spcAft>
            </a:pP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400" dirty="0">
                <a:latin typeface="Calibri" panose="020F0502020204030204" pitchFamily="34" charset="0"/>
                <a:ea typeface="Calibri" panose="020F0502020204030204" pitchFamily="34" charset="0"/>
                <a:cs typeface="Times New Roman" panose="02020603050405020304" pitchFamily="18" charset="0"/>
              </a:rPr>
              <a:t>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p:cNvSpPr txBox="1"/>
          <p:nvPr/>
        </p:nvSpPr>
        <p:spPr>
          <a:xfrm>
            <a:off x="1" y="10991"/>
            <a:ext cx="9144000" cy="646331"/>
          </a:xfrm>
          <a:prstGeom prst="rect">
            <a:avLst/>
          </a:prstGeom>
          <a:noFill/>
        </p:spPr>
        <p:txBody>
          <a:bodyPr wrap="square" rtlCol="0">
            <a:spAutoFit/>
          </a:bodyPr>
          <a:lstStyle/>
          <a:p>
            <a:r>
              <a:rPr lang="en-US" sz="3600" dirty="0"/>
              <a:t>El Paso News</a:t>
            </a:r>
          </a:p>
        </p:txBody>
      </p:sp>
      <p:sp>
        <p:nvSpPr>
          <p:cNvPr id="5" name="Slide Number Placeholder 4"/>
          <p:cNvSpPr>
            <a:spLocks noGrp="1"/>
          </p:cNvSpPr>
          <p:nvPr>
            <p:ph type="sldNum" sz="quarter" idx="12"/>
          </p:nvPr>
        </p:nvSpPr>
        <p:spPr/>
        <p:txBody>
          <a:bodyPr/>
          <a:lstStyle/>
          <a:p>
            <a:fld id="{143A17DC-E997-4BB2-AB9D-96CB07FB0AB8}" type="slidenum">
              <a:rPr lang="en-US" smtClean="0"/>
              <a:t>56</a:t>
            </a:fld>
            <a:endParaRPr lang="en-US"/>
          </a:p>
        </p:txBody>
      </p:sp>
      <p:grpSp>
        <p:nvGrpSpPr>
          <p:cNvPr id="6" name="Group 5"/>
          <p:cNvGrpSpPr/>
          <p:nvPr/>
        </p:nvGrpSpPr>
        <p:grpSpPr>
          <a:xfrm>
            <a:off x="7926023" y="6461612"/>
            <a:ext cx="873657" cy="230431"/>
            <a:chOff x="6887206" y="6221422"/>
            <a:chExt cx="1938254" cy="487337"/>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
        <p:nvSpPr>
          <p:cNvPr id="9" name="TextBox 8"/>
          <p:cNvSpPr txBox="1"/>
          <p:nvPr/>
        </p:nvSpPr>
        <p:spPr>
          <a:xfrm>
            <a:off x="2089179" y="6411479"/>
            <a:ext cx="5102807" cy="369332"/>
          </a:xfrm>
          <a:prstGeom prst="rect">
            <a:avLst/>
          </a:prstGeom>
          <a:noFill/>
        </p:spPr>
        <p:txBody>
          <a:bodyPr wrap="none" rtlCol="0">
            <a:spAutoFit/>
          </a:bodyPr>
          <a:lstStyle/>
          <a:p>
            <a:r>
              <a:rPr lang="en-US" dirty="0"/>
              <a:t>	915-252-5753	www.DebbiHester.com</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spTree>
    <p:extLst>
      <p:ext uri="{BB962C8B-B14F-4D97-AF65-F5344CB8AC3E}">
        <p14:creationId xmlns:p14="http://schemas.microsoft.com/office/powerpoint/2010/main" val="32948299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1094" y="739782"/>
            <a:ext cx="8741851" cy="5987088"/>
          </a:xfrm>
          <a:prstGeom prst="rect">
            <a:avLst/>
          </a:prstGeom>
        </p:spPr>
        <p:txBody>
          <a:bodyPr wrap="square">
            <a:spAutoFit/>
          </a:bodyPr>
          <a:lstStyle/>
          <a:p>
            <a:pPr>
              <a:lnSpc>
                <a:spcPct val="107000"/>
              </a:lnSpc>
              <a:spcAft>
                <a:spcPts val="800"/>
              </a:spcAft>
            </a:pPr>
            <a:r>
              <a:rPr lang="en-US" dirty="0">
                <a:ln>
                  <a:noFill/>
                </a:ln>
                <a:latin typeface="Calibri" panose="020F0502020204030204" pitchFamily="34" charset="0"/>
                <a:ea typeface="Calibri" panose="020F0502020204030204" pitchFamily="34" charset="0"/>
                <a:cs typeface="Times New Roman" panose="02020603050405020304" pitchFamily="18" charset="0"/>
              </a:rPr>
              <a:t>Entertainment and cool events at </a:t>
            </a:r>
          </a:p>
          <a:p>
            <a:pPr marL="171450" indent="-171450">
              <a:lnSpc>
                <a:spcPct val="107000"/>
              </a:lnSpc>
              <a:spcAft>
                <a:spcPts val="800"/>
              </a:spcAft>
              <a:buFont typeface="Arial" panose="020B0604020202020204" pitchFamily="34" charset="0"/>
              <a:buChar char="•"/>
            </a:pPr>
            <a:r>
              <a:rPr lang="en-US" sz="1600" u="sng" dirty="0">
                <a:ln>
                  <a:noFill/>
                </a:ln>
                <a:latin typeface="Calibri" panose="020F0502020204030204" pitchFamily="34" charset="0"/>
                <a:ea typeface="Calibri" panose="020F0502020204030204" pitchFamily="34" charset="0"/>
                <a:cs typeface="Times New Roman" panose="02020603050405020304" pitchFamily="18" charset="0"/>
              </a:rPr>
              <a:t>http://www.epscene.com/featurestory.html</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El Paso is rated one of the safest cities in </a:t>
            </a: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the USA</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b="1" dirty="0">
                <a:solidFill>
                  <a:schemeClr val="accent5"/>
                </a:solidFill>
                <a:latin typeface="Calibri" panose="020F0502020204030204" pitchFamily="34" charset="0"/>
                <a:ea typeface="Calibri" panose="020F0502020204030204" pitchFamily="34" charset="0"/>
                <a:cs typeface="Times New Roman" panose="02020603050405020304" pitchFamily="18" charset="0"/>
              </a:rPr>
              <a:t>The Huffington Post included El Paso in the 8 always perfect weather cities in the world:</a:t>
            </a:r>
          </a:p>
          <a:p>
            <a:pPr marL="171450" indent="-171450">
              <a:lnSpc>
                <a:spcPct val="107000"/>
              </a:lnSpc>
              <a:spcAft>
                <a:spcPts val="800"/>
              </a:spcAft>
              <a:buFont typeface="Arial" panose="020B0604020202020204" pitchFamily="34" charset="0"/>
              <a:buChar char="•"/>
            </a:pPr>
            <a:r>
              <a:rPr lang="en-US" sz="1600" dirty="0">
                <a:latin typeface="Calibri" panose="020F0502020204030204" pitchFamily="34" charset="0"/>
                <a:ea typeface="Calibri" panose="020F0502020204030204" pitchFamily="34" charset="0"/>
                <a:cs typeface="Times New Roman" panose="02020603050405020304" pitchFamily="18" charset="0"/>
              </a:rPr>
              <a:t> </a:t>
            </a:r>
            <a:r>
              <a:rPr lang="en-US" sz="1600" u="sng" dirty="0">
                <a:latin typeface="Calibri" panose="020F0502020204030204" pitchFamily="34" charset="0"/>
                <a:ea typeface="Calibri" panose="020F0502020204030204" pitchFamily="34" charset="0"/>
                <a:cs typeface="Times New Roman" panose="02020603050405020304" pitchFamily="18" charset="0"/>
              </a:rPr>
              <a:t>http://www.huffingtonpost.com/orbitzcom/8-places-with-always-perfect-weather_b_6575234.html</a:t>
            </a:r>
          </a:p>
          <a:p>
            <a:pPr marL="171450" indent="-171450" algn="just">
              <a:lnSpc>
                <a:spcPct val="107000"/>
              </a:lnSpc>
              <a:spcAft>
                <a:spcPts val="800"/>
              </a:spcAft>
              <a:buFont typeface="Arial" panose="020B0604020202020204" pitchFamily="34" charset="0"/>
              <a:buChar char="•"/>
            </a:pPr>
            <a:r>
              <a:rPr lang="en-US" sz="1400" dirty="0"/>
              <a:t>You probably know it because of the salsa, and how do you think they get such high quality salsa vegetables? Sunshine! El Paso has dry heat and just enough rainfall to keep the plants happy. Much like San Diego, El Paso is an outdoor playground. You can climb rocks in </a:t>
            </a:r>
            <a:r>
              <a:rPr lang="en-US" sz="1400" dirty="0" err="1"/>
              <a:t>Hueco</a:t>
            </a:r>
            <a:r>
              <a:rPr lang="en-US" sz="1400" dirty="0"/>
              <a:t> Tanks State Park or cycle through Franklin Mountains State Park—the largest urban state park.</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en-US" sz="1600" dirty="0">
                <a:latin typeface="Calibri" panose="020F0502020204030204" pitchFamily="34" charset="0"/>
                <a:ea typeface="Calibri" panose="020F0502020204030204" pitchFamily="34" charset="0"/>
                <a:cs typeface="Times New Roman" panose="02020603050405020304" pitchFamily="18" charset="0"/>
              </a:rPr>
              <a:t>The list includes El Paso, Oahu, Nice, San Diego, Malaga, the Canary Islands, Sydney, Loja Ecuador.  welpasorelocate.com  and  http://www.epscene.com/featurestory.html</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So El Paso (Special El Paso theme Products)</a:t>
            </a:r>
          </a:p>
          <a:p>
            <a:pPr marL="171450" indent="-171450">
              <a:lnSpc>
                <a:spcPct val="107000"/>
              </a:lnSpc>
              <a:spcAft>
                <a:spcPts val="800"/>
              </a:spcAft>
              <a:buFont typeface="Arial" panose="020B0604020202020204" pitchFamily="34" charset="0"/>
              <a:buChar char="•"/>
            </a:pPr>
            <a:r>
              <a:rPr lang="en-US" sz="1600" dirty="0">
                <a:latin typeface="Calibri" panose="020F0502020204030204" pitchFamily="34" charset="0"/>
                <a:ea typeface="Calibri" panose="020F0502020204030204" pitchFamily="34" charset="0"/>
                <a:cs typeface="Times New Roman" panose="02020603050405020304" pitchFamily="18" charset="0"/>
              </a:rPr>
              <a:t>https://www.facebook.com/soelpaso</a:t>
            </a:r>
          </a:p>
          <a:p>
            <a:pPr>
              <a:lnSpc>
                <a:spcPct val="107000"/>
              </a:lnSpc>
              <a:spcAft>
                <a:spcPts val="800"/>
              </a:spcAft>
            </a:pP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latin typeface="Calibri" panose="020F0502020204030204" pitchFamily="34" charset="0"/>
                <a:ea typeface="Calibri" panose="020F0502020204030204" pitchFamily="34" charset="0"/>
                <a:cs typeface="Times New Roman" panose="02020603050405020304" pitchFamily="18" charset="0"/>
              </a:rPr>
              <a:t>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200" dirty="0">
              <a:ln>
                <a:noFill/>
              </a:ln>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p:cNvSpPr/>
          <p:nvPr/>
        </p:nvSpPr>
        <p:spPr>
          <a:xfrm>
            <a:off x="0" y="8766"/>
            <a:ext cx="3055645" cy="646331"/>
          </a:xfrm>
          <a:prstGeom prst="rect">
            <a:avLst/>
          </a:prstGeom>
        </p:spPr>
        <p:txBody>
          <a:bodyPr wrap="none">
            <a:spAutoFit/>
          </a:bodyPr>
          <a:lstStyle/>
          <a:p>
            <a:r>
              <a:rPr lang="en-US" sz="3600" dirty="0"/>
              <a:t>El Paso News</a:t>
            </a:r>
          </a:p>
        </p:txBody>
      </p:sp>
      <p:sp>
        <p:nvSpPr>
          <p:cNvPr id="5" name="Slide Number Placeholder 4"/>
          <p:cNvSpPr>
            <a:spLocks noGrp="1"/>
          </p:cNvSpPr>
          <p:nvPr>
            <p:ph type="sldNum" sz="quarter" idx="12"/>
          </p:nvPr>
        </p:nvSpPr>
        <p:spPr/>
        <p:txBody>
          <a:bodyPr/>
          <a:lstStyle/>
          <a:p>
            <a:fld id="{143A17DC-E997-4BB2-AB9D-96CB07FB0AB8}" type="slidenum">
              <a:rPr lang="en-US" smtClean="0"/>
              <a:t>57</a:t>
            </a:fld>
            <a:endParaRPr lang="en-US"/>
          </a:p>
        </p:txBody>
      </p:sp>
      <p:grpSp>
        <p:nvGrpSpPr>
          <p:cNvPr id="6" name="Group 5"/>
          <p:cNvGrpSpPr/>
          <p:nvPr/>
        </p:nvGrpSpPr>
        <p:grpSpPr>
          <a:xfrm>
            <a:off x="8078521" y="6491045"/>
            <a:ext cx="873657" cy="230431"/>
            <a:chOff x="6887206" y="6221422"/>
            <a:chExt cx="1938254" cy="487337"/>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
        <p:nvSpPr>
          <p:cNvPr id="9" name="TextBox 8"/>
          <p:cNvSpPr txBox="1"/>
          <p:nvPr/>
        </p:nvSpPr>
        <p:spPr>
          <a:xfrm>
            <a:off x="2383843" y="6418551"/>
            <a:ext cx="5102807" cy="369332"/>
          </a:xfrm>
          <a:prstGeom prst="rect">
            <a:avLst/>
          </a:prstGeom>
          <a:noFill/>
        </p:spPr>
        <p:txBody>
          <a:bodyPr wrap="none" rtlCol="0">
            <a:spAutoFit/>
          </a:bodyPr>
          <a:lstStyle/>
          <a:p>
            <a:r>
              <a:rPr lang="en-US" dirty="0"/>
              <a:t>	915-252-5753	www.DebbiHester.com</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pic>
        <p:nvPicPr>
          <p:cNvPr id="1028" name="Picture 4" descr="Image result for el paso tx safest cit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70839" y="114300"/>
            <a:ext cx="4881340" cy="2532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97377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9736" y="1144228"/>
            <a:ext cx="8741851" cy="4645887"/>
          </a:xfrm>
          <a:prstGeom prst="rect">
            <a:avLst/>
          </a:prstGeom>
        </p:spPr>
        <p:txBody>
          <a:bodyPr wrap="square">
            <a:spAutoFit/>
          </a:bodyPr>
          <a:lstStyle/>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26 Things you need to know about El Paso before you move there!</a:t>
            </a:r>
          </a:p>
          <a:p>
            <a:pPr>
              <a:lnSpc>
                <a:spcPct val="107000"/>
              </a:lnSpc>
              <a:spcAft>
                <a:spcPts val="800"/>
              </a:spcAft>
            </a:pP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sz="1600" u="sng" dirty="0">
                <a:solidFill>
                  <a:schemeClr val="accent5"/>
                </a:solidFill>
                <a:latin typeface="Calibri" panose="020F0502020204030204" pitchFamily="34" charset="0"/>
                <a:ea typeface="Calibri" panose="020F0502020204030204" pitchFamily="34" charset="0"/>
                <a:cs typeface="Times New Roman" panose="02020603050405020304" pitchFamily="18" charset="0"/>
              </a:rPr>
              <a:t>http://www.movoto.com/el-paso-tx/moving-to-el-paso/</a:t>
            </a:r>
          </a:p>
          <a:p>
            <a:pPr>
              <a:lnSpc>
                <a:spcPct val="107000"/>
              </a:lnSpc>
              <a:spcAft>
                <a:spcPts val="800"/>
              </a:spcAft>
            </a:pPr>
            <a:endParaRPr lang="en-US" sz="1600" dirty="0">
              <a:ln>
                <a:noFill/>
              </a:ln>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37 Things you probably didn’t know about El Paso!</a:t>
            </a:r>
          </a:p>
          <a:p>
            <a:pPr marL="285750" indent="-285750">
              <a:lnSpc>
                <a:spcPct val="107000"/>
              </a:lnSpc>
              <a:spcAft>
                <a:spcPts val="800"/>
              </a:spcAft>
              <a:buFont typeface="Arial" panose="020B0604020202020204" pitchFamily="34" charset="0"/>
              <a:buChar char="•"/>
            </a:pPr>
            <a:r>
              <a:rPr lang="en-US" sz="1600" u="sng" dirty="0">
                <a:solidFill>
                  <a:schemeClr val="accent5"/>
                </a:solidFill>
                <a:latin typeface="Calibri" panose="020F0502020204030204" pitchFamily="34" charset="0"/>
                <a:ea typeface="Calibri" panose="020F0502020204030204" pitchFamily="34" charset="0"/>
                <a:cs typeface="Times New Roman" panose="02020603050405020304" pitchFamily="18" charset="0"/>
              </a:rPr>
              <a:t>http://www.movoto.com/el-paso-tx/el-paso-facts/</a:t>
            </a:r>
          </a:p>
          <a:p>
            <a:pPr>
              <a:lnSpc>
                <a:spcPct val="107000"/>
              </a:lnSpc>
              <a:spcAft>
                <a:spcPts val="800"/>
              </a:spcAft>
            </a:pP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err="1">
                <a:latin typeface="Calibri" panose="020F0502020204030204" pitchFamily="34" charset="0"/>
                <a:ea typeface="Calibri" panose="020F0502020204030204" pitchFamily="34" charset="0"/>
                <a:cs typeface="Times New Roman" panose="02020603050405020304" pitchFamily="18" charset="0"/>
              </a:rPr>
              <a:t>Movoto</a:t>
            </a:r>
            <a:r>
              <a:rPr lang="en-US" sz="1600" dirty="0">
                <a:latin typeface="Calibri" panose="020F0502020204030204" pitchFamily="34" charset="0"/>
                <a:ea typeface="Calibri" panose="020F0502020204030204" pitchFamily="34" charset="0"/>
                <a:cs typeface="Times New Roman" panose="02020603050405020304" pitchFamily="18" charset="0"/>
              </a:rPr>
              <a:t> Blog lists El Paso as the third best city to raise a family in the US and among the best cities for home buyers. </a:t>
            </a:r>
          </a:p>
          <a:p>
            <a:pPr marL="285750" indent="-285750">
              <a:lnSpc>
                <a:spcPct val="107000"/>
              </a:lnSpc>
              <a:spcAft>
                <a:spcPts val="800"/>
              </a:spcAft>
              <a:buFont typeface="Arial" panose="020B0604020202020204" pitchFamily="34" charset="0"/>
              <a:buChar char="•"/>
            </a:pPr>
            <a:r>
              <a:rPr lang="en-US" sz="1600" u="sng" dirty="0">
                <a:solidFill>
                  <a:schemeClr val="accent5"/>
                </a:solidFill>
                <a:latin typeface="Calibri" panose="020F0502020204030204" pitchFamily="34" charset="0"/>
                <a:ea typeface="Calibri" panose="020F0502020204030204" pitchFamily="34" charset="0"/>
                <a:cs typeface="Times New Roman" panose="02020603050405020304" pitchFamily="18" charset="0"/>
              </a:rPr>
              <a:t>http://www.familydaysout.com/kids-things-to-do-usa/el-paso/tx/</a:t>
            </a:r>
          </a:p>
          <a:p>
            <a:pPr>
              <a:lnSpc>
                <a:spcPct val="107000"/>
              </a:lnSpc>
              <a:spcAft>
                <a:spcPts val="800"/>
              </a:spcAft>
            </a:pPr>
            <a:r>
              <a:rPr lang="en-US" sz="1600" dirty="0">
                <a:latin typeface="Calibri" panose="020F0502020204030204" pitchFamily="34" charset="0"/>
                <a:ea typeface="Calibri" panose="020F0502020204030204" pitchFamily="34" charset="0"/>
                <a:cs typeface="Times New Roman" panose="02020603050405020304" pitchFamily="18" charset="0"/>
              </a:rPr>
              <a:t> </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err="1">
                <a:latin typeface="Calibri" panose="020F0502020204030204" pitchFamily="34" charset="0"/>
                <a:ea typeface="Calibri" panose="020F0502020204030204" pitchFamily="34" charset="0"/>
                <a:cs typeface="Times New Roman" panose="02020603050405020304" pitchFamily="18" charset="0"/>
              </a:rPr>
              <a:t>Movoto</a:t>
            </a:r>
            <a:r>
              <a:rPr lang="en-US" sz="1600" dirty="0">
                <a:latin typeface="Calibri" panose="020F0502020204030204" pitchFamily="34" charset="0"/>
                <a:ea typeface="Calibri" panose="020F0502020204030204" pitchFamily="34" charset="0"/>
                <a:cs typeface="Times New Roman" panose="02020603050405020304" pitchFamily="18" charset="0"/>
              </a:rPr>
              <a:t> Blog has El Paso ranked as one of the Best Cities for pet lovers. </a:t>
            </a:r>
          </a:p>
          <a:p>
            <a:pPr marL="285750" indent="-285750">
              <a:lnSpc>
                <a:spcPct val="107000"/>
              </a:lnSpc>
              <a:spcAft>
                <a:spcPts val="800"/>
              </a:spcAft>
              <a:buFont typeface="Arial" panose="020B0604020202020204" pitchFamily="34" charset="0"/>
              <a:buChar char="•"/>
            </a:pPr>
            <a:r>
              <a:rPr lang="en-US" sz="1600" u="sng" dirty="0">
                <a:solidFill>
                  <a:schemeClr val="accent5"/>
                </a:solidFill>
                <a:latin typeface="Calibri" panose="020F0502020204030204" pitchFamily="34" charset="0"/>
                <a:ea typeface="Calibri" panose="020F0502020204030204" pitchFamily="34" charset="0"/>
                <a:cs typeface="Times New Roman" panose="02020603050405020304" pitchFamily="18" charset="0"/>
              </a:rPr>
              <a:t>https://www.google.com/maps/d/viewer?msa=0&amp;mid=zMZ9uHKP8o1Q.kX04l2yhDTxA</a:t>
            </a:r>
          </a:p>
        </p:txBody>
      </p:sp>
      <p:sp>
        <p:nvSpPr>
          <p:cNvPr id="2" name="Rectangle 1"/>
          <p:cNvSpPr/>
          <p:nvPr/>
        </p:nvSpPr>
        <p:spPr>
          <a:xfrm>
            <a:off x="0" y="8766"/>
            <a:ext cx="3055645" cy="646331"/>
          </a:xfrm>
          <a:prstGeom prst="rect">
            <a:avLst/>
          </a:prstGeom>
        </p:spPr>
        <p:txBody>
          <a:bodyPr wrap="none">
            <a:spAutoFit/>
          </a:bodyPr>
          <a:lstStyle/>
          <a:p>
            <a:r>
              <a:rPr lang="en-US" sz="3600" dirty="0"/>
              <a:t>El Paso News</a:t>
            </a:r>
          </a:p>
        </p:txBody>
      </p:sp>
      <p:sp>
        <p:nvSpPr>
          <p:cNvPr id="5" name="Slide Number Placeholder 4"/>
          <p:cNvSpPr>
            <a:spLocks noGrp="1"/>
          </p:cNvSpPr>
          <p:nvPr>
            <p:ph type="sldNum" sz="quarter" idx="12"/>
          </p:nvPr>
        </p:nvSpPr>
        <p:spPr/>
        <p:txBody>
          <a:bodyPr/>
          <a:lstStyle/>
          <a:p>
            <a:fld id="{143A17DC-E997-4BB2-AB9D-96CB07FB0AB8}" type="slidenum">
              <a:rPr lang="en-US" smtClean="0"/>
              <a:t>58</a:t>
            </a:fld>
            <a:endParaRPr lang="en-US"/>
          </a:p>
        </p:txBody>
      </p:sp>
      <p:grpSp>
        <p:nvGrpSpPr>
          <p:cNvPr id="6" name="Group 5"/>
          <p:cNvGrpSpPr/>
          <p:nvPr/>
        </p:nvGrpSpPr>
        <p:grpSpPr>
          <a:xfrm>
            <a:off x="7967930" y="6491045"/>
            <a:ext cx="873657" cy="230431"/>
            <a:chOff x="6887206" y="6221422"/>
            <a:chExt cx="1938254" cy="487337"/>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
        <p:nvSpPr>
          <p:cNvPr id="9" name="TextBox 8"/>
          <p:cNvSpPr txBox="1"/>
          <p:nvPr/>
        </p:nvSpPr>
        <p:spPr>
          <a:xfrm>
            <a:off x="2222467" y="6418551"/>
            <a:ext cx="5102807" cy="369332"/>
          </a:xfrm>
          <a:prstGeom prst="rect">
            <a:avLst/>
          </a:prstGeom>
          <a:noFill/>
        </p:spPr>
        <p:txBody>
          <a:bodyPr wrap="none" rtlCol="0">
            <a:spAutoFit/>
          </a:bodyPr>
          <a:lstStyle/>
          <a:p>
            <a:r>
              <a:rPr lang="en-US" dirty="0"/>
              <a:t>	915-252-5753	www.DebbiHester.com</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spTree>
    <p:extLst>
      <p:ext uri="{BB962C8B-B14F-4D97-AF65-F5344CB8AC3E}">
        <p14:creationId xmlns:p14="http://schemas.microsoft.com/office/powerpoint/2010/main" val="30210443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084" y="364803"/>
            <a:ext cx="7437069" cy="795782"/>
          </a:xfrm>
        </p:spPr>
        <p:txBody>
          <a:bodyPr>
            <a:normAutofit/>
          </a:bodyPr>
          <a:lstStyle/>
          <a:p>
            <a:pPr marL="0" indent="0" fontAlgn="base">
              <a:buNone/>
            </a:pPr>
            <a:r>
              <a:rPr lang="en-US" sz="4400" dirty="0"/>
              <a:t>FAQ’s from Debbi Hester </a:t>
            </a:r>
            <a:endParaRPr lang="en-US" sz="900" dirty="0"/>
          </a:p>
        </p:txBody>
      </p:sp>
      <p:sp>
        <p:nvSpPr>
          <p:cNvPr id="4" name="Rectangle 3"/>
          <p:cNvSpPr/>
          <p:nvPr/>
        </p:nvSpPr>
        <p:spPr>
          <a:xfrm>
            <a:off x="212238" y="1006016"/>
            <a:ext cx="8650408" cy="5262979"/>
          </a:xfrm>
          <a:prstGeom prst="rect">
            <a:avLst/>
          </a:prstGeom>
        </p:spPr>
        <p:txBody>
          <a:bodyPr wrap="square">
            <a:spAutoFit/>
          </a:bodyPr>
          <a:lstStyle/>
          <a:p>
            <a:pPr fontAlgn="base"/>
            <a:r>
              <a:rPr lang="en-US" sz="1600" dirty="0"/>
              <a:t>Best auto mechanic shop	C. J. Automotive			915 581 9310 </a:t>
            </a:r>
          </a:p>
          <a:p>
            <a:pPr fontAlgn="base"/>
            <a:r>
              <a:rPr lang="en-US" sz="1600" dirty="0"/>
              <a:t>  </a:t>
            </a:r>
          </a:p>
          <a:p>
            <a:pPr fontAlgn="base"/>
            <a:r>
              <a:rPr lang="en-US" sz="1600" dirty="0"/>
              <a:t>Best Carpet Cleaner  		Fiber Care				915-820-2656 </a:t>
            </a:r>
          </a:p>
          <a:p>
            <a:pPr fontAlgn="base"/>
            <a:r>
              <a:rPr lang="en-US" sz="1600" dirty="0"/>
              <a:t> </a:t>
            </a:r>
          </a:p>
          <a:p>
            <a:pPr fontAlgn="base"/>
            <a:r>
              <a:rPr lang="en-US" sz="1600" dirty="0"/>
              <a:t>Best Electrician		Caldwell Electric 			915-593-4966</a:t>
            </a:r>
          </a:p>
          <a:p>
            <a:pPr fontAlgn="base"/>
            <a:endParaRPr lang="en-US" sz="1600" dirty="0"/>
          </a:p>
          <a:p>
            <a:pPr fontAlgn="base"/>
            <a:r>
              <a:rPr lang="en-US" sz="1600" dirty="0"/>
              <a:t>Best Sprinkler Company	St John Sprinkler 			915-519-1098</a:t>
            </a:r>
          </a:p>
          <a:p>
            <a:pPr fontAlgn="base"/>
            <a:endParaRPr lang="en-US" sz="1600" dirty="0"/>
          </a:p>
          <a:p>
            <a:pPr fontAlgn="base"/>
            <a:r>
              <a:rPr lang="en-US" sz="1600" dirty="0"/>
              <a:t>Best Tennis Shop		Coronado Tennis	 		915-584-1900</a:t>
            </a:r>
          </a:p>
          <a:p>
            <a:pPr fontAlgn="base"/>
            <a:endParaRPr lang="en-US" sz="1600" dirty="0"/>
          </a:p>
          <a:p>
            <a:pPr fontAlgn="base"/>
            <a:r>
              <a:rPr lang="en-US" sz="1600" dirty="0"/>
              <a:t>Best Tennis Pros 		Ross walker 			915-581-5471</a:t>
            </a:r>
          </a:p>
          <a:p>
            <a:pPr fontAlgn="base"/>
            <a:r>
              <a:rPr lang="en-US" sz="1600" dirty="0"/>
              <a:t> </a:t>
            </a:r>
          </a:p>
          <a:p>
            <a:pPr fontAlgn="base"/>
            <a:r>
              <a:rPr lang="en-US" sz="1600" dirty="0"/>
              <a:t>Best West side Gym 		Pure </a:t>
            </a:r>
            <a:r>
              <a:rPr lang="en-US" sz="1600" dirty="0" err="1"/>
              <a:t>Barre</a:t>
            </a:r>
            <a:r>
              <a:rPr lang="en-US" sz="1600" dirty="0"/>
              <a:t>				915-875-0031 			</a:t>
            </a:r>
          </a:p>
          <a:p>
            <a:pPr fontAlgn="base"/>
            <a:r>
              <a:rPr lang="en-US" sz="1600" dirty="0"/>
              <a:t>Best Gym			Planet Fitness			915-833-7867</a:t>
            </a:r>
          </a:p>
          <a:p>
            <a:pPr fontAlgn="base"/>
            <a:endParaRPr lang="en-US" sz="1600" dirty="0"/>
          </a:p>
          <a:p>
            <a:pPr fontAlgn="base"/>
            <a:r>
              <a:rPr lang="en-US" sz="1600" dirty="0"/>
              <a:t>Best Gym			Mind and Body Studio 		915-585-6362</a:t>
            </a:r>
          </a:p>
          <a:p>
            <a:pPr fontAlgn="base"/>
            <a:endParaRPr lang="en-US" sz="1600" dirty="0"/>
          </a:p>
          <a:p>
            <a:pPr fontAlgn="base"/>
            <a:r>
              <a:rPr lang="en-US" sz="1600" dirty="0"/>
              <a:t>Best Painter 		Ken Walker 			915-443-2589</a:t>
            </a:r>
          </a:p>
          <a:p>
            <a:pPr fontAlgn="base"/>
            <a:endParaRPr lang="en-US" sz="1600" dirty="0"/>
          </a:p>
          <a:p>
            <a:pPr fontAlgn="base"/>
            <a:endParaRPr lang="en-US" sz="1600" dirty="0"/>
          </a:p>
        </p:txBody>
      </p:sp>
      <p:sp>
        <p:nvSpPr>
          <p:cNvPr id="5" name="Slide Number Placeholder 4"/>
          <p:cNvSpPr>
            <a:spLocks noGrp="1"/>
          </p:cNvSpPr>
          <p:nvPr>
            <p:ph type="sldNum" sz="quarter" idx="12"/>
          </p:nvPr>
        </p:nvSpPr>
        <p:spPr/>
        <p:txBody>
          <a:bodyPr/>
          <a:lstStyle/>
          <a:p>
            <a:fld id="{143A17DC-E997-4BB2-AB9D-96CB07FB0AB8}" type="slidenum">
              <a:rPr lang="en-US" smtClean="0"/>
              <a:t>59</a:t>
            </a:fld>
            <a:endParaRPr lang="en-US"/>
          </a:p>
        </p:txBody>
      </p:sp>
      <p:grpSp>
        <p:nvGrpSpPr>
          <p:cNvPr id="6" name="Group 5"/>
          <p:cNvGrpSpPr/>
          <p:nvPr/>
        </p:nvGrpSpPr>
        <p:grpSpPr>
          <a:xfrm>
            <a:off x="7988989" y="6531063"/>
            <a:ext cx="873657" cy="230431"/>
            <a:chOff x="6887206" y="6221422"/>
            <a:chExt cx="1938254" cy="487337"/>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
        <p:nvSpPr>
          <p:cNvPr id="9" name="TextBox 8"/>
          <p:cNvSpPr txBox="1"/>
          <p:nvPr/>
        </p:nvSpPr>
        <p:spPr>
          <a:xfrm>
            <a:off x="2187299" y="6409128"/>
            <a:ext cx="5102807" cy="369332"/>
          </a:xfrm>
          <a:prstGeom prst="rect">
            <a:avLst/>
          </a:prstGeom>
          <a:noFill/>
        </p:spPr>
        <p:txBody>
          <a:bodyPr wrap="none" rtlCol="0">
            <a:spAutoFit/>
          </a:bodyPr>
          <a:lstStyle/>
          <a:p>
            <a:r>
              <a:rPr lang="en-US" dirty="0"/>
              <a:t>	915-252-5753	www.DebbiHester.com</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spTree>
    <p:extLst>
      <p:ext uri="{BB962C8B-B14F-4D97-AF65-F5344CB8AC3E}">
        <p14:creationId xmlns:p14="http://schemas.microsoft.com/office/powerpoint/2010/main" val="34650702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43A17DC-E997-4BB2-AB9D-96CB07FB0AB8}" type="slidenum">
              <a:rPr lang="en-US" smtClean="0"/>
              <a:t>6</a:t>
            </a:fld>
            <a:endParaRPr lang="en-US"/>
          </a:p>
        </p:txBody>
      </p:sp>
      <p:pic>
        <p:nvPicPr>
          <p:cNvPr id="6" name="Picture 5"/>
          <p:cNvPicPr>
            <a:picLocks noChangeAspect="1"/>
          </p:cNvPicPr>
          <p:nvPr/>
        </p:nvPicPr>
        <p:blipFill>
          <a:blip r:embed="rId2"/>
          <a:stretch>
            <a:fillRect/>
          </a:stretch>
        </p:blipFill>
        <p:spPr>
          <a:xfrm>
            <a:off x="457199" y="2365131"/>
            <a:ext cx="8255977" cy="4060838"/>
          </a:xfrm>
          <a:prstGeom prst="rect">
            <a:avLst/>
          </a:prstGeom>
        </p:spPr>
      </p:pic>
      <p:sp>
        <p:nvSpPr>
          <p:cNvPr id="8" name="TextBox 7"/>
          <p:cNvSpPr txBox="1"/>
          <p:nvPr/>
        </p:nvSpPr>
        <p:spPr>
          <a:xfrm>
            <a:off x="0" y="28390"/>
            <a:ext cx="9144555" cy="2954655"/>
          </a:xfrm>
          <a:prstGeom prst="rect">
            <a:avLst/>
          </a:prstGeom>
          <a:noFill/>
        </p:spPr>
        <p:txBody>
          <a:bodyPr wrap="none" rtlCol="0">
            <a:spAutoFit/>
          </a:bodyPr>
          <a:lstStyle/>
          <a:p>
            <a:r>
              <a:rPr lang="en-US" sz="3200" dirty="0"/>
              <a:t>2017 Annual Poppy Festival</a:t>
            </a:r>
          </a:p>
          <a:p>
            <a:pPr>
              <a:lnSpc>
                <a:spcPct val="150000"/>
              </a:lnSpc>
            </a:pPr>
            <a:r>
              <a:rPr lang="en-US" sz="2000" dirty="0"/>
              <a:t>Spring in the Franklin Mountains means the desert landscape is blanketed by a field of</a:t>
            </a:r>
          </a:p>
          <a:p>
            <a:pPr>
              <a:lnSpc>
                <a:spcPct val="150000"/>
              </a:lnSpc>
            </a:pPr>
            <a:r>
              <a:rPr lang="en-US" sz="2000" dirty="0"/>
              <a:t> golden yellow Mexican poppies and the free 11th annual event celebrates El Paso’s </a:t>
            </a:r>
          </a:p>
          <a:p>
            <a:pPr>
              <a:lnSpc>
                <a:spcPct val="150000"/>
              </a:lnSpc>
            </a:pPr>
            <a:r>
              <a:rPr lang="en-US" sz="2000" dirty="0"/>
              <a:t>annual bloom. Enjoy live music, art vendors, educational exhibits, children's activities,</a:t>
            </a:r>
          </a:p>
          <a:p>
            <a:r>
              <a:rPr lang="en-US" sz="2000" dirty="0"/>
              <a:t>nature tours, food vendors, and more</a:t>
            </a:r>
            <a:r>
              <a:rPr lang="en-US" sz="3200" dirty="0"/>
              <a:t>!</a:t>
            </a:r>
          </a:p>
          <a:p>
            <a:endParaRPr lang="en-US" sz="3200" dirty="0"/>
          </a:p>
        </p:txBody>
      </p:sp>
      <p:pic>
        <p:nvPicPr>
          <p:cNvPr id="9" name="Picture 8"/>
          <p:cNvPicPr>
            <a:picLocks noChangeAspect="1"/>
          </p:cNvPicPr>
          <p:nvPr/>
        </p:nvPicPr>
        <p:blipFill>
          <a:blip r:embed="rId3"/>
          <a:stretch>
            <a:fillRect/>
          </a:stretch>
        </p:blipFill>
        <p:spPr>
          <a:xfrm>
            <a:off x="141427" y="5770418"/>
            <a:ext cx="1633870" cy="951058"/>
          </a:xfrm>
          <a:prstGeom prst="rect">
            <a:avLst/>
          </a:prstGeom>
        </p:spPr>
      </p:pic>
      <p:sp>
        <p:nvSpPr>
          <p:cNvPr id="10" name="Rectangle 9"/>
          <p:cNvSpPr/>
          <p:nvPr/>
        </p:nvSpPr>
        <p:spPr>
          <a:xfrm>
            <a:off x="2542874" y="6425969"/>
            <a:ext cx="4179477" cy="369332"/>
          </a:xfrm>
          <a:prstGeom prst="rect">
            <a:avLst/>
          </a:prstGeom>
        </p:spPr>
        <p:txBody>
          <a:bodyPr wrap="none">
            <a:spAutoFit/>
          </a:bodyPr>
          <a:lstStyle/>
          <a:p>
            <a:r>
              <a:rPr lang="en-US" dirty="0"/>
              <a:t>915-252-5753	www.DebbiHester.com</a:t>
            </a:r>
          </a:p>
        </p:txBody>
      </p:sp>
      <p:pic>
        <p:nvPicPr>
          <p:cNvPr id="11" name="Picture 10"/>
          <p:cNvPicPr>
            <a:picLocks noChangeAspect="1"/>
          </p:cNvPicPr>
          <p:nvPr/>
        </p:nvPicPr>
        <p:blipFill>
          <a:blip r:embed="rId4"/>
          <a:stretch>
            <a:fillRect/>
          </a:stretch>
        </p:blipFill>
        <p:spPr>
          <a:xfrm>
            <a:off x="7951960" y="6457888"/>
            <a:ext cx="871804" cy="231668"/>
          </a:xfrm>
          <a:prstGeom prst="rect">
            <a:avLst/>
          </a:prstGeom>
        </p:spPr>
      </p:pic>
    </p:spTree>
    <p:extLst>
      <p:ext uri="{BB962C8B-B14F-4D97-AF65-F5344CB8AC3E}">
        <p14:creationId xmlns:p14="http://schemas.microsoft.com/office/powerpoint/2010/main" val="39049261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084" y="364803"/>
            <a:ext cx="7437069" cy="795782"/>
          </a:xfrm>
        </p:spPr>
        <p:txBody>
          <a:bodyPr>
            <a:normAutofit/>
          </a:bodyPr>
          <a:lstStyle/>
          <a:p>
            <a:pPr marL="0" indent="0" fontAlgn="base">
              <a:buNone/>
            </a:pPr>
            <a:r>
              <a:rPr lang="en-US" sz="4400" dirty="0"/>
              <a:t>FAQ’s from Debbi Hester </a:t>
            </a:r>
            <a:endParaRPr lang="en-US" sz="900" dirty="0"/>
          </a:p>
        </p:txBody>
      </p:sp>
      <p:sp>
        <p:nvSpPr>
          <p:cNvPr id="4" name="Rectangle 3"/>
          <p:cNvSpPr/>
          <p:nvPr/>
        </p:nvSpPr>
        <p:spPr>
          <a:xfrm>
            <a:off x="267597" y="910123"/>
            <a:ext cx="8650408" cy="4524315"/>
          </a:xfrm>
          <a:prstGeom prst="rect">
            <a:avLst/>
          </a:prstGeom>
        </p:spPr>
        <p:txBody>
          <a:bodyPr wrap="square">
            <a:spAutoFit/>
          </a:bodyPr>
          <a:lstStyle/>
          <a:p>
            <a:pPr fontAlgn="base"/>
            <a:endParaRPr lang="en-US" sz="1600" dirty="0"/>
          </a:p>
          <a:p>
            <a:pPr fontAlgn="base"/>
            <a:r>
              <a:rPr lang="en-US" sz="1600" dirty="0"/>
              <a:t>Affordable Contractor	Aria Construction			915-727-3267</a:t>
            </a:r>
          </a:p>
          <a:p>
            <a:pPr fontAlgn="base"/>
            <a:endParaRPr lang="en-US" sz="1600" dirty="0"/>
          </a:p>
          <a:p>
            <a:pPr fontAlgn="base"/>
            <a:r>
              <a:rPr lang="en-US" sz="1600" dirty="0"/>
              <a:t>Best Landscaping		4 Brothers 			(915) 491-6571	</a:t>
            </a:r>
          </a:p>
          <a:p>
            <a:pPr fontAlgn="base"/>
            <a:endParaRPr lang="en-US" sz="1600" dirty="0"/>
          </a:p>
          <a:p>
            <a:pPr fontAlgn="base"/>
            <a:r>
              <a:rPr lang="en-US" sz="1600" dirty="0"/>
              <a:t>Best Cleaning Service 		Carlos Villalobos 		915-472-3371</a:t>
            </a:r>
          </a:p>
          <a:p>
            <a:pPr fontAlgn="base"/>
            <a:endParaRPr lang="en-US" sz="1600" dirty="0"/>
          </a:p>
          <a:p>
            <a:pPr fontAlgn="base"/>
            <a:r>
              <a:rPr lang="en-US" sz="1600" dirty="0"/>
              <a:t>Best Dentist 		John Reynolds 		915-779-5781</a:t>
            </a:r>
          </a:p>
          <a:p>
            <a:pPr fontAlgn="base"/>
            <a:endParaRPr lang="en-US" sz="1600" dirty="0"/>
          </a:p>
          <a:p>
            <a:pPr fontAlgn="base"/>
            <a:r>
              <a:rPr lang="en-US" sz="1600" dirty="0"/>
              <a:t>Best Bakery/Pastry		Nothing Bundt Cakes		915-260-8206</a:t>
            </a:r>
          </a:p>
          <a:p>
            <a:pPr fontAlgn="base"/>
            <a:endParaRPr lang="en-US" sz="1600" dirty="0"/>
          </a:p>
          <a:p>
            <a:pPr fontAlgn="base"/>
            <a:r>
              <a:rPr lang="en-US" sz="1600" dirty="0"/>
              <a:t>Best Pastries		Pastry chef 		915-585-9080</a:t>
            </a:r>
          </a:p>
          <a:p>
            <a:pPr fontAlgn="base"/>
            <a:endParaRPr lang="en-US" sz="1600" dirty="0"/>
          </a:p>
          <a:p>
            <a:pPr fontAlgn="base"/>
            <a:r>
              <a:rPr lang="en-US" sz="1600" dirty="0"/>
              <a:t>Wine Selections		Specs 			915-585-1008</a:t>
            </a:r>
          </a:p>
          <a:p>
            <a:pPr fontAlgn="base"/>
            <a:endParaRPr lang="en-US" sz="1600" dirty="0"/>
          </a:p>
          <a:p>
            <a:pPr fontAlgn="base"/>
            <a:r>
              <a:rPr lang="en-US" sz="1600" dirty="0"/>
              <a:t>Best Outlet Store 		Charlottes Furniture Attn. </a:t>
            </a:r>
            <a:r>
              <a:rPr lang="en-US" sz="1600" dirty="0" err="1"/>
              <a:t>Cecila</a:t>
            </a:r>
            <a:r>
              <a:rPr lang="en-US" sz="1600" dirty="0"/>
              <a:t> 	915-581-1111</a:t>
            </a:r>
          </a:p>
          <a:p>
            <a:pPr fontAlgn="base"/>
            <a:endParaRPr lang="en-US" sz="1600" dirty="0"/>
          </a:p>
          <a:p>
            <a:pPr fontAlgn="base"/>
            <a:r>
              <a:rPr lang="en-US" sz="1600" dirty="0"/>
              <a:t>Best Roofer 		Alfredo Rodriguez		(915) 240-9599</a:t>
            </a:r>
          </a:p>
        </p:txBody>
      </p:sp>
      <p:sp>
        <p:nvSpPr>
          <p:cNvPr id="5" name="Slide Number Placeholder 4"/>
          <p:cNvSpPr>
            <a:spLocks noGrp="1"/>
          </p:cNvSpPr>
          <p:nvPr>
            <p:ph type="sldNum" sz="quarter" idx="12"/>
          </p:nvPr>
        </p:nvSpPr>
        <p:spPr/>
        <p:txBody>
          <a:bodyPr/>
          <a:lstStyle/>
          <a:p>
            <a:fld id="{143A17DC-E997-4BB2-AB9D-96CB07FB0AB8}" type="slidenum">
              <a:rPr lang="en-US" smtClean="0"/>
              <a:t>60</a:t>
            </a:fld>
            <a:endParaRPr lang="en-US"/>
          </a:p>
        </p:txBody>
      </p:sp>
      <p:grpSp>
        <p:nvGrpSpPr>
          <p:cNvPr id="6" name="Group 5"/>
          <p:cNvGrpSpPr/>
          <p:nvPr/>
        </p:nvGrpSpPr>
        <p:grpSpPr>
          <a:xfrm>
            <a:off x="8022367" y="6440276"/>
            <a:ext cx="873657" cy="230431"/>
            <a:chOff x="6887206" y="6221422"/>
            <a:chExt cx="1938254" cy="487337"/>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
        <p:nvSpPr>
          <p:cNvPr id="9" name="TextBox 8"/>
          <p:cNvSpPr txBox="1"/>
          <p:nvPr/>
        </p:nvSpPr>
        <p:spPr>
          <a:xfrm>
            <a:off x="1642175" y="6390143"/>
            <a:ext cx="5102807" cy="369332"/>
          </a:xfrm>
          <a:prstGeom prst="rect">
            <a:avLst/>
          </a:prstGeom>
          <a:noFill/>
        </p:spPr>
        <p:txBody>
          <a:bodyPr wrap="none" rtlCol="0">
            <a:spAutoFit/>
          </a:bodyPr>
          <a:lstStyle/>
          <a:p>
            <a:r>
              <a:rPr lang="en-US" dirty="0"/>
              <a:t>	915-252-5753	www.DebbiHester.com</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spTree>
    <p:extLst>
      <p:ext uri="{BB962C8B-B14F-4D97-AF65-F5344CB8AC3E}">
        <p14:creationId xmlns:p14="http://schemas.microsoft.com/office/powerpoint/2010/main" val="193303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 </a:t>
            </a:r>
          </a:p>
        </p:txBody>
      </p:sp>
      <p:sp>
        <p:nvSpPr>
          <p:cNvPr id="3" name="Content Placeholder 2"/>
          <p:cNvSpPr>
            <a:spLocks noGrp="1"/>
          </p:cNvSpPr>
          <p:nvPr>
            <p:ph idx="1"/>
          </p:nvPr>
        </p:nvSpPr>
        <p:spPr>
          <a:xfrm>
            <a:off x="271036" y="1591309"/>
            <a:ext cx="3272264" cy="4195481"/>
          </a:xfrm>
        </p:spPr>
        <p:txBody>
          <a:bodyPr/>
          <a:lstStyle/>
          <a:p>
            <a:r>
              <a:rPr lang="en-US" dirty="0"/>
              <a:t>El Paso Pro </a:t>
            </a:r>
            <a:r>
              <a:rPr lang="en-US" dirty="0" err="1"/>
              <a:t>Musica</a:t>
            </a:r>
            <a:endParaRPr lang="en-US" dirty="0"/>
          </a:p>
          <a:p>
            <a:endParaRPr lang="en-US" dirty="0"/>
          </a:p>
          <a:p>
            <a:r>
              <a:rPr lang="en-US" dirty="0"/>
              <a:t>Junior League of El Paso</a:t>
            </a:r>
          </a:p>
          <a:p>
            <a:endParaRPr lang="en-US" dirty="0"/>
          </a:p>
          <a:p>
            <a:r>
              <a:rPr lang="en-US" dirty="0"/>
              <a:t>El Paso Electric</a:t>
            </a:r>
          </a:p>
          <a:p>
            <a:pPr marL="0" indent="0">
              <a:buNone/>
            </a:pPr>
            <a:endParaRPr lang="en-US" dirty="0"/>
          </a:p>
          <a:p>
            <a:r>
              <a:rPr lang="en-US" dirty="0"/>
              <a:t>Ripe Eatery</a:t>
            </a:r>
          </a:p>
        </p:txBody>
      </p:sp>
      <p:pic>
        <p:nvPicPr>
          <p:cNvPr id="4" name="Picture 4" descr="http://mediad.publicbroadcasting.net/p/ktep/files/201501/eppm_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1553" y="365126"/>
            <a:ext cx="2935097" cy="18382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3622431" y="2435719"/>
            <a:ext cx="2743200" cy="868680"/>
          </a:xfrm>
          <a:prstGeom prst="rect">
            <a:avLst/>
          </a:prstGeom>
        </p:spPr>
      </p:pic>
      <p:pic>
        <p:nvPicPr>
          <p:cNvPr id="8" name="Picture 7"/>
          <p:cNvPicPr>
            <a:picLocks noChangeAspect="1"/>
          </p:cNvPicPr>
          <p:nvPr/>
        </p:nvPicPr>
        <p:blipFill>
          <a:blip r:embed="rId5"/>
          <a:stretch>
            <a:fillRect/>
          </a:stretch>
        </p:blipFill>
        <p:spPr>
          <a:xfrm>
            <a:off x="6982690" y="2934538"/>
            <a:ext cx="1891752" cy="1260380"/>
          </a:xfrm>
          <a:prstGeom prst="rect">
            <a:avLst/>
          </a:prstGeom>
        </p:spPr>
      </p:pic>
      <p:sp>
        <p:nvSpPr>
          <p:cNvPr id="10" name="Slide Number Placeholder 9"/>
          <p:cNvSpPr>
            <a:spLocks noGrp="1"/>
          </p:cNvSpPr>
          <p:nvPr>
            <p:ph type="sldNum" sz="quarter" idx="12"/>
          </p:nvPr>
        </p:nvSpPr>
        <p:spPr/>
        <p:txBody>
          <a:bodyPr/>
          <a:lstStyle/>
          <a:p>
            <a:fld id="{143A17DC-E997-4BB2-AB9D-96CB07FB0AB8}" type="slidenum">
              <a:rPr lang="en-US" smtClean="0"/>
              <a:t>61</a:t>
            </a:fld>
            <a:endParaRPr lang="en-US"/>
          </a:p>
        </p:txBody>
      </p:sp>
      <p:grpSp>
        <p:nvGrpSpPr>
          <p:cNvPr id="11" name="Group 10"/>
          <p:cNvGrpSpPr/>
          <p:nvPr/>
        </p:nvGrpSpPr>
        <p:grpSpPr>
          <a:xfrm>
            <a:off x="8078521" y="6531063"/>
            <a:ext cx="873657" cy="230431"/>
            <a:chOff x="6887206" y="6221422"/>
            <a:chExt cx="1938254" cy="487337"/>
          </a:xfrm>
        </p:grpSpPr>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
        <p:nvSpPr>
          <p:cNvPr id="14" name="TextBox 13"/>
          <p:cNvSpPr txBox="1"/>
          <p:nvPr/>
        </p:nvSpPr>
        <p:spPr>
          <a:xfrm>
            <a:off x="1800437" y="6458569"/>
            <a:ext cx="5102807" cy="369332"/>
          </a:xfrm>
          <a:prstGeom prst="rect">
            <a:avLst/>
          </a:prstGeom>
          <a:noFill/>
        </p:spPr>
        <p:txBody>
          <a:bodyPr wrap="none" rtlCol="0">
            <a:spAutoFit/>
          </a:bodyPr>
          <a:lstStyle/>
          <a:p>
            <a:r>
              <a:rPr lang="en-US" dirty="0"/>
              <a:t>	915-252-5753	www.DebbiHester.com</a:t>
            </a:r>
          </a:p>
        </p:txBody>
      </p:sp>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pic>
        <p:nvPicPr>
          <p:cNvPr id="9" name="Picture 8"/>
          <p:cNvPicPr>
            <a:picLocks noChangeAspect="1"/>
          </p:cNvPicPr>
          <p:nvPr/>
        </p:nvPicPr>
        <p:blipFill>
          <a:blip r:embed="rId9"/>
          <a:stretch>
            <a:fillRect/>
          </a:stretch>
        </p:blipFill>
        <p:spPr>
          <a:xfrm>
            <a:off x="2716824" y="3852123"/>
            <a:ext cx="4053252" cy="2319074"/>
          </a:xfrm>
          <a:prstGeom prst="rect">
            <a:avLst/>
          </a:prstGeom>
        </p:spPr>
      </p:pic>
    </p:spTree>
    <p:extLst>
      <p:ext uri="{BB962C8B-B14F-4D97-AF65-F5344CB8AC3E}">
        <p14:creationId xmlns:p14="http://schemas.microsoft.com/office/powerpoint/2010/main" val="41737055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673" y="0"/>
            <a:ext cx="7886700" cy="725120"/>
          </a:xfrm>
        </p:spPr>
        <p:txBody>
          <a:bodyPr>
            <a:normAutofit/>
          </a:bodyPr>
          <a:lstStyle/>
          <a:p>
            <a:r>
              <a:rPr lang="en-US" sz="3600" dirty="0">
                <a:latin typeface="+mn-lt"/>
              </a:rPr>
              <a:t>El Paso Stats</a:t>
            </a:r>
          </a:p>
        </p:txBody>
      </p:sp>
      <p:sp>
        <p:nvSpPr>
          <p:cNvPr id="4" name="Slide Number Placeholder 3"/>
          <p:cNvSpPr>
            <a:spLocks noGrp="1"/>
          </p:cNvSpPr>
          <p:nvPr>
            <p:ph type="sldNum" sz="quarter" idx="12"/>
          </p:nvPr>
        </p:nvSpPr>
        <p:spPr/>
        <p:txBody>
          <a:bodyPr/>
          <a:lstStyle/>
          <a:p>
            <a:fld id="{143A17DC-E997-4BB2-AB9D-96CB07FB0AB8}" type="slidenum">
              <a:rPr lang="en-US" smtClean="0"/>
              <a:t>7</a:t>
            </a:fld>
            <a:endParaRPr lang="en-US"/>
          </a:p>
        </p:txBody>
      </p:sp>
      <p:pic>
        <p:nvPicPr>
          <p:cNvPr id="6" name="Picture 5"/>
          <p:cNvPicPr>
            <a:picLocks noChangeAspect="1"/>
          </p:cNvPicPr>
          <p:nvPr/>
        </p:nvPicPr>
        <p:blipFill>
          <a:blip r:embed="rId2"/>
          <a:stretch>
            <a:fillRect/>
          </a:stretch>
        </p:blipFill>
        <p:spPr>
          <a:xfrm>
            <a:off x="452804" y="522897"/>
            <a:ext cx="8062546" cy="5411911"/>
          </a:xfrm>
          <a:prstGeom prst="rect">
            <a:avLst/>
          </a:prstGeom>
        </p:spPr>
      </p:pic>
      <p:pic>
        <p:nvPicPr>
          <p:cNvPr id="7" name="Picture 6"/>
          <p:cNvPicPr>
            <a:picLocks noChangeAspect="1"/>
          </p:cNvPicPr>
          <p:nvPr/>
        </p:nvPicPr>
        <p:blipFill>
          <a:blip r:embed="rId3"/>
          <a:stretch>
            <a:fillRect/>
          </a:stretch>
        </p:blipFill>
        <p:spPr>
          <a:xfrm>
            <a:off x="97465" y="5770418"/>
            <a:ext cx="1633870" cy="951058"/>
          </a:xfrm>
          <a:prstGeom prst="rect">
            <a:avLst/>
          </a:prstGeom>
        </p:spPr>
      </p:pic>
      <p:sp>
        <p:nvSpPr>
          <p:cNvPr id="8" name="Rectangle 7"/>
          <p:cNvSpPr/>
          <p:nvPr/>
        </p:nvSpPr>
        <p:spPr>
          <a:xfrm>
            <a:off x="2754822" y="6273039"/>
            <a:ext cx="4179477" cy="369332"/>
          </a:xfrm>
          <a:prstGeom prst="rect">
            <a:avLst/>
          </a:prstGeom>
        </p:spPr>
        <p:txBody>
          <a:bodyPr wrap="none">
            <a:spAutoFit/>
          </a:bodyPr>
          <a:lstStyle/>
          <a:p>
            <a:r>
              <a:rPr lang="en-US" dirty="0"/>
              <a:t>915-252-5753	www.DebbiHester.com</a:t>
            </a:r>
          </a:p>
        </p:txBody>
      </p:sp>
      <p:pic>
        <p:nvPicPr>
          <p:cNvPr id="9" name="Picture 8"/>
          <p:cNvPicPr>
            <a:picLocks noChangeAspect="1"/>
          </p:cNvPicPr>
          <p:nvPr/>
        </p:nvPicPr>
        <p:blipFill>
          <a:blip r:embed="rId4"/>
          <a:stretch>
            <a:fillRect/>
          </a:stretch>
        </p:blipFill>
        <p:spPr>
          <a:xfrm>
            <a:off x="7957786" y="6410703"/>
            <a:ext cx="877900" cy="231668"/>
          </a:xfrm>
          <a:prstGeom prst="rect">
            <a:avLst/>
          </a:prstGeom>
        </p:spPr>
      </p:pic>
    </p:spTree>
    <p:extLst>
      <p:ext uri="{BB962C8B-B14F-4D97-AF65-F5344CB8AC3E}">
        <p14:creationId xmlns:p14="http://schemas.microsoft.com/office/powerpoint/2010/main" val="14139635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images.texasgolf.com/courselandscape/coronadocountryclub_long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211" y="4143385"/>
            <a:ext cx="4127983" cy="220687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www.coronadocountryclub.com/SiteDesign/SplashImages/splashImage_1.asp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1226" y="4130155"/>
            <a:ext cx="4318194" cy="220687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6919"/>
            <a:ext cx="9144000" cy="1077218"/>
          </a:xfrm>
          <a:prstGeom prst="rect">
            <a:avLst/>
          </a:prstGeom>
          <a:noFill/>
        </p:spPr>
        <p:txBody>
          <a:bodyPr wrap="square" rtlCol="0">
            <a:spAutoFit/>
          </a:bodyPr>
          <a:lstStyle/>
          <a:p>
            <a:r>
              <a:rPr lang="en-US" sz="3200" dirty="0"/>
              <a:t>West El Paso</a:t>
            </a:r>
          </a:p>
          <a:p>
            <a:r>
              <a:rPr lang="en-US" sz="3200" dirty="0"/>
              <a:t>El Paso Coronado Country Club</a:t>
            </a:r>
          </a:p>
        </p:txBody>
      </p:sp>
      <p:pic>
        <p:nvPicPr>
          <p:cNvPr id="2" name="Picture 2" descr="https://www.coronadocountryclub.com/SiteDesign/SplashImages/splashImage-4---Front-Entrance.aspx"/>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4113" y="981019"/>
            <a:ext cx="6155773" cy="3046415"/>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143A17DC-E997-4BB2-AB9D-96CB07FB0AB8}" type="slidenum">
              <a:rPr lang="en-US" smtClean="0"/>
              <a:t>8</a:t>
            </a:fld>
            <a:endParaRPr lang="en-US"/>
          </a:p>
        </p:txBody>
      </p:sp>
      <p:grpSp>
        <p:nvGrpSpPr>
          <p:cNvPr id="8" name="Group 7"/>
          <p:cNvGrpSpPr/>
          <p:nvPr/>
        </p:nvGrpSpPr>
        <p:grpSpPr>
          <a:xfrm>
            <a:off x="7926023" y="6583762"/>
            <a:ext cx="873657" cy="230431"/>
            <a:chOff x="6887206" y="6221422"/>
            <a:chExt cx="1938254" cy="487337"/>
          </a:xfrm>
        </p:grpSpPr>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
        <p:nvSpPr>
          <p:cNvPr id="11" name="TextBox 10"/>
          <p:cNvSpPr txBox="1"/>
          <p:nvPr/>
        </p:nvSpPr>
        <p:spPr>
          <a:xfrm>
            <a:off x="2272439" y="6530009"/>
            <a:ext cx="5102807" cy="369332"/>
          </a:xfrm>
          <a:prstGeom prst="rect">
            <a:avLst/>
          </a:prstGeom>
          <a:noFill/>
        </p:spPr>
        <p:txBody>
          <a:bodyPr wrap="none" rtlCol="0">
            <a:spAutoFit/>
          </a:bodyPr>
          <a:lstStyle/>
          <a:p>
            <a:r>
              <a:rPr lang="en-US" dirty="0"/>
              <a:t>	915-252-5753	www.DebbiHester.com</a:t>
            </a:r>
          </a:p>
        </p:txBody>
      </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spTree>
    <p:extLst>
      <p:ext uri="{BB962C8B-B14F-4D97-AF65-F5344CB8AC3E}">
        <p14:creationId xmlns:p14="http://schemas.microsoft.com/office/powerpoint/2010/main" val="20859328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6919"/>
            <a:ext cx="9144000" cy="1077218"/>
          </a:xfrm>
          <a:prstGeom prst="rect">
            <a:avLst/>
          </a:prstGeom>
          <a:noFill/>
        </p:spPr>
        <p:txBody>
          <a:bodyPr wrap="square" rtlCol="0">
            <a:spAutoFit/>
          </a:bodyPr>
          <a:lstStyle/>
          <a:p>
            <a:r>
              <a:rPr lang="en-US" sz="3200" dirty="0"/>
              <a:t>Upper Valley</a:t>
            </a:r>
          </a:p>
          <a:p>
            <a:r>
              <a:rPr lang="en-US" sz="3200" dirty="0"/>
              <a:t>El Paso Country Club</a:t>
            </a:r>
          </a:p>
        </p:txBody>
      </p:sp>
      <p:pic>
        <p:nvPicPr>
          <p:cNvPr id="8194" name="Picture 2" descr="http://www.elpasocountryclub.com/images/dynamic/getImage.gif?ID=293019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004" y="1084136"/>
            <a:ext cx="5668556" cy="214982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www.cgnd.com/system/revisioning_photo/after_image/2/Country_Club1_cop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2869" y="3341077"/>
            <a:ext cx="4510454" cy="2967992"/>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www.golfholes.com/img/texas-golf-course-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004" y="3341077"/>
            <a:ext cx="3975185" cy="2978234"/>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143A17DC-E997-4BB2-AB9D-96CB07FB0AB8}" type="slidenum">
              <a:rPr lang="en-US" smtClean="0"/>
              <a:t>9</a:t>
            </a:fld>
            <a:endParaRPr lang="en-US"/>
          </a:p>
        </p:txBody>
      </p:sp>
      <p:grpSp>
        <p:nvGrpSpPr>
          <p:cNvPr id="8" name="Group 7"/>
          <p:cNvGrpSpPr/>
          <p:nvPr/>
        </p:nvGrpSpPr>
        <p:grpSpPr>
          <a:xfrm>
            <a:off x="7926023" y="6491045"/>
            <a:ext cx="873657" cy="230431"/>
            <a:chOff x="6887206" y="6221422"/>
            <a:chExt cx="1938254" cy="487337"/>
          </a:xfrm>
        </p:grpSpPr>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87206" y="6221422"/>
              <a:ext cx="1453574" cy="474464"/>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40781" y="6303134"/>
              <a:ext cx="484679" cy="405625"/>
            </a:xfrm>
            <a:prstGeom prst="rect">
              <a:avLst/>
            </a:prstGeom>
          </p:spPr>
        </p:pic>
      </p:grpSp>
      <p:sp>
        <p:nvSpPr>
          <p:cNvPr id="11" name="TextBox 10"/>
          <p:cNvSpPr txBox="1"/>
          <p:nvPr/>
        </p:nvSpPr>
        <p:spPr>
          <a:xfrm>
            <a:off x="2609329" y="6433028"/>
            <a:ext cx="5102807" cy="369332"/>
          </a:xfrm>
          <a:prstGeom prst="rect">
            <a:avLst/>
          </a:prstGeom>
          <a:noFill/>
        </p:spPr>
        <p:txBody>
          <a:bodyPr wrap="none" rtlCol="0">
            <a:spAutoFit/>
          </a:bodyPr>
          <a:lstStyle/>
          <a:p>
            <a:r>
              <a:rPr lang="en-US" dirty="0"/>
              <a:t>	915-252-5753	www.DebbiHester.com</a:t>
            </a:r>
          </a:p>
        </p:txBody>
      </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7700" y="5874821"/>
            <a:ext cx="1635369" cy="950885"/>
          </a:xfrm>
          <a:prstGeom prst="rect">
            <a:avLst/>
          </a:prstGeom>
        </p:spPr>
      </p:pic>
    </p:spTree>
    <p:extLst>
      <p:ext uri="{BB962C8B-B14F-4D97-AF65-F5344CB8AC3E}">
        <p14:creationId xmlns:p14="http://schemas.microsoft.com/office/powerpoint/2010/main" val="8381146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16960</TotalTime>
  <Words>1529</Words>
  <Application>Microsoft Office PowerPoint</Application>
  <PresentationFormat>On-screen Show (4:3)</PresentationFormat>
  <Paragraphs>460</Paragraphs>
  <Slides>61</Slides>
  <Notes>47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61</vt:i4>
      </vt:variant>
    </vt:vector>
  </HeadingPairs>
  <TitlesOfParts>
    <vt:vector size="71" baseType="lpstr">
      <vt:lpstr>Aparajita</vt:lpstr>
      <vt:lpstr>Arial</vt:lpstr>
      <vt:lpstr>Calibri</vt:lpstr>
      <vt:lpstr>Calibri Light</vt:lpstr>
      <vt:lpstr>CalibriLight</vt:lpstr>
      <vt:lpstr>Lighttfb</vt:lpstr>
      <vt:lpstr>Lucida Grande</vt:lpstr>
      <vt:lpstr>Lucida Grande</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El Paso Stats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Fountains at Farah</vt:lpstr>
      <vt:lpstr>Shopping at the Fountains at Farah</vt:lpstr>
      <vt:lpstr> Dining at the Fountains at Farah</vt:lpstr>
      <vt:lpstr>PowerPoint Presentation</vt:lpstr>
      <vt:lpstr>PowerPoint Presentation</vt:lpstr>
      <vt:lpstr>PowerPoint Presentation</vt:lpstr>
      <vt:lpstr>PowerPoint Presentation</vt:lpstr>
      <vt:lpstr>Hueco Tanks State Park &amp; Historic Site http://tpwd.texas.gov/state-parks/hueco-tanks</vt:lpstr>
      <vt:lpstr>Central El Paso El Paso Zoo</vt:lpstr>
      <vt:lpstr>Parks and Free Splash Pads</vt:lpstr>
      <vt:lpstr>PowerPoint Presentation</vt:lpstr>
      <vt:lpstr>Downtown El Paso El Paso Museum of Art</vt:lpstr>
      <vt:lpstr>Downtown El Paso El Paso History Museum</vt:lpstr>
      <vt:lpstr>Downtown El Paso Southwest University Park</vt:lpstr>
      <vt:lpstr>Downtown El Paso Southwest University Park</vt:lpstr>
      <vt:lpstr>Downtown El Paso Chalk the Block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Central El Paso Municipal Rose Garden</vt:lpstr>
      <vt:lpstr>PowerPoint Presentation</vt:lpstr>
      <vt:lpstr>PowerPoint Presentation</vt:lpstr>
      <vt:lpstr>PowerPoint Presentation</vt:lpstr>
      <vt:lpstr>Chihuahuan Desert Largest Desert In North America Covering more than 200,000 square miles -- Most of it lies south of the international border. In the U.S. it extends into parts of New Mexico, Texas and sections of southeastern Arizona. Its minimum elevation is above 1,000 feet, but the vast majority of this desert lies at elevations between 3,500 and 5,000 feet. Winter temperatures are cool, and summer temperatures are extremely hot. Most of the area receives less than 10 inches of rainfall yearly .While some winter rain falls, most precipitation occurs during the summer months. http://www.desertusa.com/chihuahuan-desert.html#ixzz4iaUTH6T4 </vt:lpstr>
      <vt:lpstr>PowerPoint Presentation</vt:lpstr>
      <vt:lpstr>PowerPoint Presentation</vt:lpstr>
      <vt:lpstr>PowerPoint Presentation</vt:lpstr>
      <vt:lpstr>Great Places to Eat West Side</vt:lpstr>
      <vt:lpstr>Basico Bistro &amp; Café </vt:lpstr>
      <vt:lpstr>Thyme Matters </vt:lpstr>
      <vt:lpstr>Carnitas Queretaro </vt:lpstr>
      <vt:lpstr>PowerPoint Presentation</vt:lpstr>
      <vt:lpstr>PowerPoint Presentation</vt:lpstr>
      <vt:lpstr>PowerPoint Presentation</vt:lpstr>
      <vt:lpstr>PowerPoint Presentation</vt:lpstr>
      <vt:lpstr>PowerPoint Presentation</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Sharon Vancil</cp:lastModifiedBy>
  <cp:revision>97</cp:revision>
  <cp:lastPrinted>2017-05-30T19:46:21Z</cp:lastPrinted>
  <dcterms:created xsi:type="dcterms:W3CDTF">2015-05-26T21:28:15Z</dcterms:created>
  <dcterms:modified xsi:type="dcterms:W3CDTF">2018-09-20T00:39:48Z</dcterms:modified>
</cp:coreProperties>
</file>